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84" r:id="rId6"/>
    <p:sldId id="260" r:id="rId7"/>
    <p:sldId id="261" r:id="rId8"/>
    <p:sldId id="263" r:id="rId9"/>
    <p:sldId id="264" r:id="rId10"/>
    <p:sldId id="262" r:id="rId11"/>
    <p:sldId id="278" r:id="rId12"/>
    <p:sldId id="265" r:id="rId13"/>
    <p:sldId id="267" r:id="rId14"/>
    <p:sldId id="269" r:id="rId15"/>
    <p:sldId id="271" r:id="rId16"/>
    <p:sldId id="273" r:id="rId17"/>
    <p:sldId id="279" r:id="rId18"/>
    <p:sldId id="275" r:id="rId19"/>
    <p:sldId id="276" r:id="rId20"/>
    <p:sldId id="277" r:id="rId21"/>
    <p:sldId id="280" r:id="rId22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Playlist Script" pitchFamily="2" charset="0"/>
      <p:regular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  <p:embeddedFont>
      <p:font typeface="Roboto Bold" panose="02000000000000000000" pitchFamily="2" charset="0"/>
      <p:regular r:id="rId32"/>
      <p:bold r:id="rId33"/>
    </p:embeddedFont>
    <p:embeddedFont>
      <p:font typeface="Roboto Italics" panose="02000000000000000000" pitchFamily="2" charset="0"/>
      <p:regular r:id="rId34"/>
      <p: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54" autoAdjust="0"/>
  </p:normalViewPr>
  <p:slideViewPr>
    <p:cSldViewPr>
      <p:cViewPr varScale="1">
        <p:scale>
          <a:sx n="69" d="100"/>
          <a:sy n="69" d="100"/>
        </p:scale>
        <p:origin x="92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32.png"/><Relationship Id="rId18" Type="http://schemas.openxmlformats.org/officeDocument/2006/relationships/image" Target="../media/image37.svg"/><Relationship Id="rId3" Type="http://schemas.openxmlformats.org/officeDocument/2006/relationships/image" Target="../media/image2.svg"/><Relationship Id="rId21" Type="http://schemas.openxmlformats.org/officeDocument/2006/relationships/image" Target="../media/image40.pn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17" Type="http://schemas.openxmlformats.org/officeDocument/2006/relationships/image" Target="../media/image36.png"/><Relationship Id="rId2" Type="http://schemas.openxmlformats.org/officeDocument/2006/relationships/image" Target="../media/image1.png"/><Relationship Id="rId16" Type="http://schemas.openxmlformats.org/officeDocument/2006/relationships/image" Target="../media/image35.svg"/><Relationship Id="rId20" Type="http://schemas.openxmlformats.org/officeDocument/2006/relationships/image" Target="../media/image3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34.png"/><Relationship Id="rId10" Type="http://schemas.openxmlformats.org/officeDocument/2006/relationships/image" Target="../media/image11.svg"/><Relationship Id="rId19" Type="http://schemas.openxmlformats.org/officeDocument/2006/relationships/image" Target="../media/image38.png"/><Relationship Id="rId4" Type="http://schemas.openxmlformats.org/officeDocument/2006/relationships/image" Target="../media/image16.png"/><Relationship Id="rId9" Type="http://schemas.openxmlformats.org/officeDocument/2006/relationships/image" Target="../media/image10.png"/><Relationship Id="rId14" Type="http://schemas.openxmlformats.org/officeDocument/2006/relationships/image" Target="../media/image33.svg"/><Relationship Id="rId22" Type="http://schemas.openxmlformats.org/officeDocument/2006/relationships/image" Target="../media/image4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10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42.png"/><Relationship Id="rId5" Type="http://schemas.openxmlformats.org/officeDocument/2006/relationships/image" Target="../media/image3.png"/><Relationship Id="rId10" Type="http://schemas.openxmlformats.org/officeDocument/2006/relationships/image" Target="../media/image13.svg"/><Relationship Id="rId4" Type="http://schemas.openxmlformats.org/officeDocument/2006/relationships/image" Target="../media/image16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32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6" Type="http://schemas.openxmlformats.org/officeDocument/2006/relationships/image" Target="../media/image4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43.png"/><Relationship Id="rId10" Type="http://schemas.openxmlformats.org/officeDocument/2006/relationships/image" Target="../media/image11.svg"/><Relationship Id="rId4" Type="http://schemas.openxmlformats.org/officeDocument/2006/relationships/image" Target="../media/image16.png"/><Relationship Id="rId9" Type="http://schemas.openxmlformats.org/officeDocument/2006/relationships/image" Target="../media/image10.png"/><Relationship Id="rId14" Type="http://schemas.openxmlformats.org/officeDocument/2006/relationships/image" Target="../media/image3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34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6" Type="http://schemas.openxmlformats.org/officeDocument/2006/relationships/image" Target="../media/image4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45.png"/><Relationship Id="rId10" Type="http://schemas.openxmlformats.org/officeDocument/2006/relationships/image" Target="../media/image11.svg"/><Relationship Id="rId4" Type="http://schemas.openxmlformats.org/officeDocument/2006/relationships/image" Target="../media/image16.png"/><Relationship Id="rId9" Type="http://schemas.openxmlformats.org/officeDocument/2006/relationships/image" Target="../media/image10.png"/><Relationship Id="rId14" Type="http://schemas.openxmlformats.org/officeDocument/2006/relationships/image" Target="../media/image3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36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6" Type="http://schemas.openxmlformats.org/officeDocument/2006/relationships/image" Target="../media/image4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47.png"/><Relationship Id="rId10" Type="http://schemas.openxmlformats.org/officeDocument/2006/relationships/image" Target="../media/image11.svg"/><Relationship Id="rId4" Type="http://schemas.openxmlformats.org/officeDocument/2006/relationships/image" Target="../media/image16.png"/><Relationship Id="rId9" Type="http://schemas.openxmlformats.org/officeDocument/2006/relationships/image" Target="../media/image10.png"/><Relationship Id="rId14" Type="http://schemas.openxmlformats.org/officeDocument/2006/relationships/image" Target="../media/image3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38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6" Type="http://schemas.openxmlformats.org/officeDocument/2006/relationships/image" Target="../media/image5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49.png"/><Relationship Id="rId10" Type="http://schemas.openxmlformats.org/officeDocument/2006/relationships/image" Target="../media/image11.svg"/><Relationship Id="rId4" Type="http://schemas.openxmlformats.org/officeDocument/2006/relationships/image" Target="../media/image16.png"/><Relationship Id="rId9" Type="http://schemas.openxmlformats.org/officeDocument/2006/relationships/image" Target="../media/image10.png"/><Relationship Id="rId14" Type="http://schemas.openxmlformats.org/officeDocument/2006/relationships/image" Target="../media/image3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40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6" Type="http://schemas.openxmlformats.org/officeDocument/2006/relationships/image" Target="../media/image5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51.png"/><Relationship Id="rId10" Type="http://schemas.openxmlformats.org/officeDocument/2006/relationships/image" Target="../media/image11.svg"/><Relationship Id="rId4" Type="http://schemas.openxmlformats.org/officeDocument/2006/relationships/image" Target="../media/image16.png"/><Relationship Id="rId9" Type="http://schemas.openxmlformats.org/officeDocument/2006/relationships/image" Target="../media/image10.png"/><Relationship Id="rId14" Type="http://schemas.openxmlformats.org/officeDocument/2006/relationships/image" Target="../media/image4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17" Type="http://schemas.openxmlformats.org/officeDocument/2006/relationships/image" Target="../media/image57.png"/><Relationship Id="rId2" Type="http://schemas.openxmlformats.org/officeDocument/2006/relationships/image" Target="../media/image1.png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55.png"/><Relationship Id="rId10" Type="http://schemas.openxmlformats.org/officeDocument/2006/relationships/image" Target="../media/image11.svg"/><Relationship Id="rId19" Type="http://schemas.openxmlformats.org/officeDocument/2006/relationships/image" Target="../media/image59.png"/><Relationship Id="rId4" Type="http://schemas.openxmlformats.org/officeDocument/2006/relationships/image" Target="../media/image16.png"/><Relationship Id="rId9" Type="http://schemas.openxmlformats.org/officeDocument/2006/relationships/image" Target="../media/image10.png"/><Relationship Id="rId1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61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svg"/><Relationship Id="rId4" Type="http://schemas.openxmlformats.org/officeDocument/2006/relationships/image" Target="../media/image16.png"/><Relationship Id="rId9" Type="http://schemas.openxmlformats.org/officeDocument/2006/relationships/image" Target="../media/image10.png"/><Relationship Id="rId14" Type="http://schemas.openxmlformats.org/officeDocument/2006/relationships/image" Target="../media/image6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3.svg"/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12" Type="http://schemas.openxmlformats.org/officeDocument/2006/relationships/image" Target="../media/image12.png"/><Relationship Id="rId2" Type="http://schemas.openxmlformats.org/officeDocument/2006/relationships/image" Target="../media/image63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1.svg"/><Relationship Id="rId5" Type="http://schemas.openxmlformats.org/officeDocument/2006/relationships/image" Target="../media/image16.png"/><Relationship Id="rId15" Type="http://schemas.openxmlformats.org/officeDocument/2006/relationships/image" Target="../media/image65.png"/><Relationship Id="rId10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6.svg"/><Relationship Id="rId1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12" Type="http://schemas.openxmlformats.org/officeDocument/2006/relationships/image" Target="../media/image2.svg"/><Relationship Id="rId17" Type="http://schemas.openxmlformats.org/officeDocument/2006/relationships/image" Target="../media/image20.svg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.png"/><Relationship Id="rId5" Type="http://schemas.openxmlformats.org/officeDocument/2006/relationships/image" Target="../media/image6.svg"/><Relationship Id="rId15" Type="http://schemas.openxmlformats.org/officeDocument/2006/relationships/image" Target="../media/image18.pn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67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svg"/><Relationship Id="rId4" Type="http://schemas.openxmlformats.org/officeDocument/2006/relationships/image" Target="../media/image16.png"/><Relationship Id="rId9" Type="http://schemas.openxmlformats.org/officeDocument/2006/relationships/image" Target="../media/image10.png"/><Relationship Id="rId1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svg"/><Relationship Id="rId4" Type="http://schemas.openxmlformats.org/officeDocument/2006/relationships/image" Target="../media/image1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22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svg"/><Relationship Id="rId4" Type="http://schemas.openxmlformats.org/officeDocument/2006/relationships/image" Target="../media/image16.png"/><Relationship Id="rId9" Type="http://schemas.openxmlformats.org/officeDocument/2006/relationships/image" Target="../media/image10.png"/><Relationship Id="rId14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24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svg"/><Relationship Id="rId4" Type="http://schemas.openxmlformats.org/officeDocument/2006/relationships/image" Target="../media/image16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svg"/><Relationship Id="rId4" Type="http://schemas.openxmlformats.org/officeDocument/2006/relationships/image" Target="../media/image16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svg"/><Relationship Id="rId4" Type="http://schemas.openxmlformats.org/officeDocument/2006/relationships/image" Target="../media/image16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26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28.png"/><Relationship Id="rId10" Type="http://schemas.openxmlformats.org/officeDocument/2006/relationships/image" Target="../media/image11.svg"/><Relationship Id="rId4" Type="http://schemas.openxmlformats.org/officeDocument/2006/relationships/image" Target="../media/image16.png"/><Relationship Id="rId9" Type="http://schemas.openxmlformats.org/officeDocument/2006/relationships/image" Target="../media/image10.png"/><Relationship Id="rId14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svg"/><Relationship Id="rId4" Type="http://schemas.openxmlformats.org/officeDocument/2006/relationships/image" Target="../media/image2.svg"/><Relationship Id="rId9" Type="http://schemas.openxmlformats.org/officeDocument/2006/relationships/image" Target="../media/image10.png"/><Relationship Id="rId14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6113" y="9107943"/>
            <a:ext cx="19218479" cy="5093831"/>
            <a:chOff x="0" y="0"/>
            <a:chExt cx="6186311" cy="16396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639673"/>
            </a:xfrm>
            <a:custGeom>
              <a:avLst/>
              <a:gdLst/>
              <a:ahLst/>
              <a:cxnLst/>
              <a:rect l="l" t="t" r="r" b="b"/>
              <a:pathLst>
                <a:path w="6186311" h="1639673">
                  <a:moveTo>
                    <a:pt x="6061851" y="1639673"/>
                  </a:moveTo>
                  <a:lnTo>
                    <a:pt x="124460" y="1639673"/>
                  </a:lnTo>
                  <a:cubicBezTo>
                    <a:pt x="55880" y="1639673"/>
                    <a:pt x="0" y="1583793"/>
                    <a:pt x="0" y="151521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1515213"/>
                  </a:lnTo>
                  <a:cubicBezTo>
                    <a:pt x="6186311" y="1583793"/>
                    <a:pt x="6130431" y="1639673"/>
                    <a:pt x="6061851" y="1639673"/>
                  </a:cubicBezTo>
                  <a:close/>
                </a:path>
              </a:pathLst>
            </a:custGeom>
            <a:solidFill>
              <a:srgbClr val="8D073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209015">
            <a:off x="12705270" y="-367022"/>
            <a:ext cx="7315200" cy="12502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31061" y="8249942"/>
            <a:ext cx="7315200" cy="12502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628900" y="7624825"/>
            <a:ext cx="7315200" cy="12502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61081" y="9107943"/>
            <a:ext cx="1335237" cy="12254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833313" y="9298998"/>
            <a:ext cx="2519837" cy="8433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7523941" y="9211558"/>
            <a:ext cx="658387" cy="9308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682405">
            <a:off x="10593167" y="-324672"/>
            <a:ext cx="8581328" cy="146662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444780" y="1074446"/>
            <a:ext cx="1943834" cy="4276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2303818" y="5240679"/>
            <a:ext cx="2529495" cy="55965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444780" y="2923648"/>
            <a:ext cx="15560154" cy="1058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19"/>
              </a:lnSpc>
            </a:pPr>
            <a:r>
              <a:rPr lang="en-US" sz="7380">
                <a:solidFill>
                  <a:srgbClr val="000000"/>
                </a:solidFill>
                <a:latin typeface="Roboto Bold"/>
              </a:rPr>
              <a:t>Plan Director de la BUS 2022-2026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400063" y="4010400"/>
            <a:ext cx="7093208" cy="628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0"/>
              </a:lnSpc>
            </a:pPr>
            <a:r>
              <a:rPr lang="en-US" sz="4309">
                <a:solidFill>
                  <a:srgbClr val="5B5A5A"/>
                </a:solidFill>
                <a:latin typeface="Roboto Italics"/>
              </a:rPr>
              <a:t>Tus metas, nuestro objetivo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457005" y="8503324"/>
            <a:ext cx="11928147" cy="486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52"/>
              </a:lnSpc>
            </a:pPr>
            <a:r>
              <a:rPr lang="en-US" sz="3320">
                <a:solidFill>
                  <a:srgbClr val="5B5A5A"/>
                </a:solidFill>
                <a:latin typeface="Roboto"/>
              </a:rPr>
              <a:t>XIII Jornadas de Buenas Prácticas - 16 de diciembre de 2021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724500" y="5172075"/>
            <a:ext cx="3950191" cy="628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0"/>
              </a:lnSpc>
            </a:pPr>
            <a:r>
              <a:rPr lang="en-US" sz="4309">
                <a:solidFill>
                  <a:srgbClr val="5B5A5A"/>
                </a:solidFill>
                <a:latin typeface="Roboto"/>
              </a:rPr>
              <a:t>Charo Gil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16198" y="-255194"/>
            <a:ext cx="3489797" cy="596438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200583" y="1057275"/>
            <a:ext cx="8512843" cy="531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45"/>
              </a:lnSpc>
            </a:pPr>
            <a:r>
              <a:rPr lang="en-US" sz="3678">
                <a:solidFill>
                  <a:srgbClr val="8D0739"/>
                </a:solidFill>
                <a:latin typeface="Roboto"/>
              </a:rPr>
              <a:t>Biblioteca de la Universidad de Sevilla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60328" y="2579852"/>
            <a:ext cx="12269455" cy="5160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16"/>
              </a:lnSpc>
            </a:pPr>
            <a:r>
              <a:rPr lang="en-US" sz="3326" spc="-99">
                <a:solidFill>
                  <a:srgbClr val="000000"/>
                </a:solidFill>
                <a:latin typeface="Roboto"/>
              </a:rPr>
              <a:t>Contribuimos a la creación del conocimiento</a:t>
            </a:r>
          </a:p>
          <a:p>
            <a:pPr>
              <a:lnSpc>
                <a:spcPts val="8316"/>
              </a:lnSpc>
            </a:pPr>
            <a:r>
              <a:rPr lang="en-US" sz="3326" spc="-99">
                <a:solidFill>
                  <a:srgbClr val="000000"/>
                </a:solidFill>
                <a:latin typeface="Roboto"/>
              </a:rPr>
              <a:t>Potenciamos la transmisión del conocimiento</a:t>
            </a:r>
          </a:p>
          <a:p>
            <a:pPr>
              <a:lnSpc>
                <a:spcPts val="8316"/>
              </a:lnSpc>
            </a:pPr>
            <a:r>
              <a:rPr lang="en-US" sz="3326" spc="-99">
                <a:solidFill>
                  <a:srgbClr val="000000"/>
                </a:solidFill>
                <a:latin typeface="Roboto"/>
              </a:rPr>
              <a:t>Impulsamos la transformación digital</a:t>
            </a:r>
          </a:p>
          <a:p>
            <a:pPr>
              <a:lnSpc>
                <a:spcPts val="8316"/>
              </a:lnSpc>
            </a:pPr>
            <a:r>
              <a:rPr lang="en-US" sz="3326" spc="-99">
                <a:solidFill>
                  <a:srgbClr val="000000"/>
                </a:solidFill>
                <a:latin typeface="Roboto"/>
              </a:rPr>
              <a:t>Avanzamos en la gestión de las personas y en la mejora continua</a:t>
            </a:r>
          </a:p>
          <a:p>
            <a:pPr>
              <a:lnSpc>
                <a:spcPts val="8316"/>
              </a:lnSpc>
            </a:pPr>
            <a:r>
              <a:rPr lang="en-US" sz="3326" spc="-99">
                <a:solidFill>
                  <a:srgbClr val="000000"/>
                </a:solidFill>
                <a:latin typeface="Roboto"/>
              </a:rPr>
              <a:t>Fomentamos la proyección de la BUS como organización excelente</a:t>
            </a:r>
          </a:p>
        </p:txBody>
      </p:sp>
      <p:sp>
        <p:nvSpPr>
          <p:cNvPr id="3" name="AutoShape 3"/>
          <p:cNvSpPr/>
          <p:nvPr/>
        </p:nvSpPr>
        <p:spPr>
          <a:xfrm>
            <a:off x="9434957" y="0"/>
            <a:ext cx="9525" cy="10511046"/>
          </a:xfrm>
          <a:prstGeom prst="rect">
            <a:avLst/>
          </a:prstGeom>
          <a:solidFill>
            <a:srgbClr val="F6D8B6">
              <a:alpha val="19608"/>
            </a:srgb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82405">
            <a:off x="14852552" y="124725"/>
            <a:ext cx="7315200" cy="12502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531237" y="365952"/>
            <a:ext cx="817361" cy="81633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6666188" y="589549"/>
            <a:ext cx="547459" cy="34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30"/>
              </a:lnSpc>
            </a:pPr>
            <a:r>
              <a:rPr lang="en-US" sz="2099" spc="-62">
                <a:solidFill>
                  <a:srgbClr val="FFC72C"/>
                </a:solidFill>
                <a:latin typeface="Roboto"/>
              </a:rPr>
              <a:t>06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906511" y="8928689"/>
            <a:ext cx="11267964" cy="192579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4510331" y="8468888"/>
            <a:ext cx="9237802" cy="15788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0682405">
            <a:off x="11667926" y="-346259"/>
            <a:ext cx="7315200" cy="12502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873637" y="9661883"/>
            <a:ext cx="7315200" cy="12502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82405">
            <a:off x="15821061" y="9266471"/>
            <a:ext cx="7315200" cy="1250234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397386" y="224609"/>
            <a:ext cx="3807045" cy="282686"/>
            <a:chOff x="0" y="0"/>
            <a:chExt cx="5076060" cy="37691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713248" cy="376915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45131" y="0"/>
              <a:ext cx="5030929" cy="370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05"/>
                </a:lnSpc>
              </a:pPr>
              <a:r>
                <a:rPr lang="en-US" sz="1823">
                  <a:solidFill>
                    <a:srgbClr val="5B5A5A"/>
                  </a:solidFill>
                  <a:latin typeface="Roboto"/>
                </a:rPr>
                <a:t>XIII Jornadas de Buenas Prácticas</a:t>
              </a:r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 t="36547" r="46949" b="36547"/>
          <a:stretch>
            <a:fillRect/>
          </a:stretch>
        </p:blipFill>
        <p:spPr>
          <a:xfrm>
            <a:off x="13412121" y="2814470"/>
            <a:ext cx="1611692" cy="81633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76399" y="2990480"/>
            <a:ext cx="683847" cy="64033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595449" y="3979491"/>
            <a:ext cx="683847" cy="65276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590686" y="5007206"/>
            <a:ext cx="674322" cy="63508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95449" y="6083389"/>
            <a:ext cx="683847" cy="65649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604974" y="7198694"/>
            <a:ext cx="674322" cy="60689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/>
          <a:srcRect t="36547" r="46949" b="36547"/>
          <a:stretch>
            <a:fillRect/>
          </a:stretch>
        </p:blipFill>
        <p:spPr>
          <a:xfrm>
            <a:off x="13412121" y="3790033"/>
            <a:ext cx="1611692" cy="81633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rcRect t="36547" r="46949" b="36547"/>
          <a:stretch>
            <a:fillRect/>
          </a:stretch>
        </p:blipFill>
        <p:spPr>
          <a:xfrm>
            <a:off x="13412121" y="4847353"/>
            <a:ext cx="1611692" cy="81633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/>
          <a:srcRect t="36547" r="46949" b="36547"/>
          <a:stretch>
            <a:fillRect/>
          </a:stretch>
        </p:blipFill>
        <p:spPr>
          <a:xfrm>
            <a:off x="13412121" y="5893931"/>
            <a:ext cx="1611692" cy="81633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"/>
          <a:srcRect t="36547" r="46949" b="36547"/>
          <a:stretch>
            <a:fillRect/>
          </a:stretch>
        </p:blipFill>
        <p:spPr>
          <a:xfrm>
            <a:off x="13412121" y="7093970"/>
            <a:ext cx="1611692" cy="816339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16080450" y="2814470"/>
            <a:ext cx="1133198" cy="816339"/>
            <a:chOff x="0" y="0"/>
            <a:chExt cx="412496" cy="29715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12496" cy="297156"/>
            </a:xfrm>
            <a:custGeom>
              <a:avLst/>
              <a:gdLst/>
              <a:ahLst/>
              <a:cxnLst/>
              <a:rect l="l" t="t" r="r" b="b"/>
              <a:pathLst>
                <a:path w="412496" h="297156">
                  <a:moveTo>
                    <a:pt x="0" y="0"/>
                  </a:moveTo>
                  <a:lnTo>
                    <a:pt x="412496" y="0"/>
                  </a:lnTo>
                  <a:lnTo>
                    <a:pt x="412496" y="297156"/>
                  </a:lnTo>
                  <a:lnTo>
                    <a:pt x="0" y="297156"/>
                  </a:lnTo>
                  <a:close/>
                </a:path>
              </a:pathLst>
            </a:custGeom>
            <a:solidFill>
              <a:srgbClr val="FFC72C">
                <a:alpha val="40000"/>
              </a:srgbClr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1358965" y="804434"/>
            <a:ext cx="9794905" cy="708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33"/>
              </a:lnSpc>
            </a:pPr>
            <a:r>
              <a:rPr lang="en-US" sz="4333">
                <a:solidFill>
                  <a:srgbClr val="000000"/>
                </a:solidFill>
                <a:latin typeface="Roboto Bold"/>
              </a:rPr>
              <a:t>El Plan Director de la BUS 2022-2026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734229" y="1709669"/>
            <a:ext cx="5419640" cy="555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5"/>
              </a:lnSpc>
            </a:pPr>
            <a:r>
              <a:rPr lang="en-US" sz="4146">
                <a:solidFill>
                  <a:srgbClr val="000000"/>
                </a:solidFill>
                <a:latin typeface="Playlist Script"/>
              </a:rPr>
              <a:t>tus metas, nuestro objetivo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18747" y="2053496"/>
            <a:ext cx="1250427" cy="475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0"/>
              </a:lnSpc>
            </a:pPr>
            <a:r>
              <a:rPr lang="en-US" sz="2869">
                <a:solidFill>
                  <a:srgbClr val="000000"/>
                </a:solidFill>
                <a:latin typeface="Roboto Bold"/>
              </a:rPr>
              <a:t>Líneas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381144" y="2246353"/>
            <a:ext cx="2420678" cy="28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48"/>
              </a:lnSpc>
              <a:spcBef>
                <a:spcPct val="0"/>
              </a:spcBef>
            </a:pPr>
            <a:r>
              <a:rPr lang="en-US" sz="1729" u="none">
                <a:solidFill>
                  <a:srgbClr val="000000"/>
                </a:solidFill>
                <a:latin typeface="Roboto Bold"/>
              </a:rPr>
              <a:t>Obj. estratégicos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5609551" y="2246342"/>
            <a:ext cx="2113274" cy="282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48"/>
              </a:lnSpc>
              <a:spcBef>
                <a:spcPct val="0"/>
              </a:spcBef>
            </a:pPr>
            <a:r>
              <a:rPr lang="en-US" sz="1729" u="none">
                <a:solidFill>
                  <a:srgbClr val="000000"/>
                </a:solidFill>
                <a:latin typeface="Roboto Bold"/>
              </a:rPr>
              <a:t>Obj. operacionales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146901" y="2965828"/>
            <a:ext cx="444581" cy="475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0"/>
              </a:lnSpc>
            </a:pPr>
            <a:r>
              <a:rPr lang="en-US" sz="2869">
                <a:solidFill>
                  <a:srgbClr val="000000"/>
                </a:solidFill>
                <a:latin typeface="Roboto Bold"/>
              </a:rPr>
              <a:t>3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154386" y="3941391"/>
            <a:ext cx="444581" cy="475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0"/>
              </a:lnSpc>
            </a:pPr>
            <a:r>
              <a:rPr lang="en-US" sz="2869">
                <a:solidFill>
                  <a:srgbClr val="000000"/>
                </a:solidFill>
                <a:latin typeface="Roboto Bold"/>
              </a:rPr>
              <a:t>3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4146901" y="4998712"/>
            <a:ext cx="444581" cy="475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0"/>
              </a:lnSpc>
            </a:pPr>
            <a:r>
              <a:rPr lang="en-US" sz="2869">
                <a:solidFill>
                  <a:srgbClr val="000000"/>
                </a:solidFill>
                <a:latin typeface="Roboto Bold"/>
              </a:rPr>
              <a:t>4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4154386" y="6045289"/>
            <a:ext cx="444581" cy="475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0"/>
              </a:lnSpc>
            </a:pPr>
            <a:r>
              <a:rPr lang="en-US" sz="2869">
                <a:solidFill>
                  <a:srgbClr val="000000"/>
                </a:solidFill>
                <a:latin typeface="Roboto Bold"/>
              </a:rPr>
              <a:t>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4186176" y="7265319"/>
            <a:ext cx="444581" cy="475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0"/>
              </a:lnSpc>
            </a:pPr>
            <a:r>
              <a:rPr lang="en-US" sz="2869">
                <a:solidFill>
                  <a:srgbClr val="000000"/>
                </a:solidFill>
                <a:latin typeface="Roboto Bold"/>
              </a:rPr>
              <a:t>4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16080450" y="3790033"/>
            <a:ext cx="1133198" cy="816339"/>
            <a:chOff x="0" y="0"/>
            <a:chExt cx="412496" cy="297157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412496" cy="297156"/>
            </a:xfrm>
            <a:custGeom>
              <a:avLst/>
              <a:gdLst/>
              <a:ahLst/>
              <a:cxnLst/>
              <a:rect l="l" t="t" r="r" b="b"/>
              <a:pathLst>
                <a:path w="412496" h="297156">
                  <a:moveTo>
                    <a:pt x="0" y="0"/>
                  </a:moveTo>
                  <a:lnTo>
                    <a:pt x="412496" y="0"/>
                  </a:lnTo>
                  <a:lnTo>
                    <a:pt x="412496" y="297156"/>
                  </a:lnTo>
                  <a:lnTo>
                    <a:pt x="0" y="297156"/>
                  </a:lnTo>
                  <a:close/>
                </a:path>
              </a:pathLst>
            </a:custGeom>
            <a:solidFill>
              <a:srgbClr val="FFC72C">
                <a:alpha val="40000"/>
              </a:srgbClr>
            </a:solidFill>
          </p:spPr>
        </p:sp>
      </p:grpSp>
      <p:grpSp>
        <p:nvGrpSpPr>
          <p:cNvPr id="39" name="Group 39"/>
          <p:cNvGrpSpPr/>
          <p:nvPr/>
        </p:nvGrpSpPr>
        <p:grpSpPr>
          <a:xfrm>
            <a:off x="16080450" y="4825956"/>
            <a:ext cx="1133198" cy="816339"/>
            <a:chOff x="0" y="0"/>
            <a:chExt cx="412496" cy="297157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412496" cy="297156"/>
            </a:xfrm>
            <a:custGeom>
              <a:avLst/>
              <a:gdLst/>
              <a:ahLst/>
              <a:cxnLst/>
              <a:rect l="l" t="t" r="r" b="b"/>
              <a:pathLst>
                <a:path w="412496" h="297156">
                  <a:moveTo>
                    <a:pt x="0" y="0"/>
                  </a:moveTo>
                  <a:lnTo>
                    <a:pt x="412496" y="0"/>
                  </a:lnTo>
                  <a:lnTo>
                    <a:pt x="412496" y="297156"/>
                  </a:lnTo>
                  <a:lnTo>
                    <a:pt x="0" y="297156"/>
                  </a:lnTo>
                  <a:close/>
                </a:path>
              </a:pathLst>
            </a:custGeom>
            <a:solidFill>
              <a:srgbClr val="FFC72C">
                <a:alpha val="40000"/>
              </a:srgbClr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16080450" y="5893931"/>
            <a:ext cx="1133198" cy="816339"/>
            <a:chOff x="0" y="0"/>
            <a:chExt cx="412496" cy="297157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412496" cy="297156"/>
            </a:xfrm>
            <a:custGeom>
              <a:avLst/>
              <a:gdLst/>
              <a:ahLst/>
              <a:cxnLst/>
              <a:rect l="l" t="t" r="r" b="b"/>
              <a:pathLst>
                <a:path w="412496" h="297156">
                  <a:moveTo>
                    <a:pt x="0" y="0"/>
                  </a:moveTo>
                  <a:lnTo>
                    <a:pt x="412496" y="0"/>
                  </a:lnTo>
                  <a:lnTo>
                    <a:pt x="412496" y="297156"/>
                  </a:lnTo>
                  <a:lnTo>
                    <a:pt x="0" y="297156"/>
                  </a:lnTo>
                  <a:close/>
                </a:path>
              </a:pathLst>
            </a:custGeom>
            <a:solidFill>
              <a:srgbClr val="FFC72C">
                <a:alpha val="40000"/>
              </a:srgbClr>
            </a:solidFill>
          </p:spPr>
        </p:sp>
      </p:grpSp>
      <p:grpSp>
        <p:nvGrpSpPr>
          <p:cNvPr id="43" name="Group 43"/>
          <p:cNvGrpSpPr/>
          <p:nvPr/>
        </p:nvGrpSpPr>
        <p:grpSpPr>
          <a:xfrm>
            <a:off x="16099589" y="7093970"/>
            <a:ext cx="1133198" cy="816339"/>
            <a:chOff x="0" y="0"/>
            <a:chExt cx="412496" cy="297157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412496" cy="297156"/>
            </a:xfrm>
            <a:custGeom>
              <a:avLst/>
              <a:gdLst/>
              <a:ahLst/>
              <a:cxnLst/>
              <a:rect l="l" t="t" r="r" b="b"/>
              <a:pathLst>
                <a:path w="412496" h="297156">
                  <a:moveTo>
                    <a:pt x="0" y="0"/>
                  </a:moveTo>
                  <a:lnTo>
                    <a:pt x="412496" y="0"/>
                  </a:lnTo>
                  <a:lnTo>
                    <a:pt x="412496" y="297156"/>
                  </a:lnTo>
                  <a:lnTo>
                    <a:pt x="0" y="297156"/>
                  </a:lnTo>
                  <a:close/>
                </a:path>
              </a:pathLst>
            </a:custGeom>
            <a:solidFill>
              <a:srgbClr val="FFC72C">
                <a:alpha val="40000"/>
              </a:srgbClr>
            </a:solidFill>
          </p:spPr>
        </p:sp>
      </p:grpSp>
      <p:sp>
        <p:nvSpPr>
          <p:cNvPr id="45" name="TextBox 45"/>
          <p:cNvSpPr txBox="1"/>
          <p:nvPr/>
        </p:nvSpPr>
        <p:spPr>
          <a:xfrm>
            <a:off x="16443898" y="2952380"/>
            <a:ext cx="444581" cy="475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0"/>
              </a:lnSpc>
            </a:pPr>
            <a:r>
              <a:rPr lang="en-US" sz="2869">
                <a:solidFill>
                  <a:srgbClr val="000000"/>
                </a:solidFill>
                <a:latin typeface="Roboto Bold"/>
              </a:rPr>
              <a:t>13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6424758" y="3941391"/>
            <a:ext cx="444581" cy="475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0"/>
              </a:lnSpc>
            </a:pPr>
            <a:r>
              <a:rPr lang="en-US" sz="2869">
                <a:solidFill>
                  <a:srgbClr val="000000"/>
                </a:solidFill>
                <a:latin typeface="Roboto Bold"/>
              </a:rPr>
              <a:t>13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6531237" y="4998712"/>
            <a:ext cx="444581" cy="475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0"/>
              </a:lnSpc>
            </a:pPr>
            <a:r>
              <a:rPr lang="en-US" sz="2869">
                <a:solidFill>
                  <a:srgbClr val="000000"/>
                </a:solidFill>
                <a:latin typeface="Roboto Bold"/>
              </a:rPr>
              <a:t>9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6443898" y="6079830"/>
            <a:ext cx="444581" cy="475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0"/>
              </a:lnSpc>
            </a:pPr>
            <a:r>
              <a:rPr lang="en-US" sz="2869">
                <a:solidFill>
                  <a:srgbClr val="000000"/>
                </a:solidFill>
                <a:latin typeface="Roboto Bold"/>
              </a:rPr>
              <a:t>14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6443898" y="7265319"/>
            <a:ext cx="444581" cy="475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0"/>
              </a:lnSpc>
            </a:pPr>
            <a:r>
              <a:rPr lang="en-US" sz="2869">
                <a:solidFill>
                  <a:srgbClr val="000000"/>
                </a:solidFill>
                <a:latin typeface="Roboto Bold"/>
              </a:rPr>
              <a:t>12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13700115" y="8325406"/>
            <a:ext cx="1323698" cy="816339"/>
            <a:chOff x="0" y="0"/>
            <a:chExt cx="481840" cy="297157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481840" cy="297156"/>
            </a:xfrm>
            <a:custGeom>
              <a:avLst/>
              <a:gdLst/>
              <a:ahLst/>
              <a:cxnLst/>
              <a:rect l="l" t="t" r="r" b="b"/>
              <a:pathLst>
                <a:path w="481840" h="297156">
                  <a:moveTo>
                    <a:pt x="0" y="0"/>
                  </a:moveTo>
                  <a:lnTo>
                    <a:pt x="481840" y="0"/>
                  </a:lnTo>
                  <a:lnTo>
                    <a:pt x="481840" y="297156"/>
                  </a:lnTo>
                  <a:lnTo>
                    <a:pt x="0" y="297156"/>
                  </a:lnTo>
                  <a:close/>
                </a:path>
              </a:pathLst>
            </a:custGeom>
            <a:solidFill>
              <a:srgbClr val="8D0739">
                <a:alpha val="40000"/>
              </a:srgbClr>
            </a:solidFill>
          </p:spPr>
        </p:sp>
      </p:grpSp>
      <p:sp>
        <p:nvSpPr>
          <p:cNvPr id="52" name="TextBox 52"/>
          <p:cNvSpPr txBox="1"/>
          <p:nvPr/>
        </p:nvSpPr>
        <p:spPr>
          <a:xfrm>
            <a:off x="14038629" y="8360711"/>
            <a:ext cx="661125" cy="698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47"/>
              </a:lnSpc>
            </a:pPr>
            <a:r>
              <a:rPr lang="en-US" sz="4267">
                <a:solidFill>
                  <a:srgbClr val="000000"/>
                </a:solidFill>
                <a:latin typeface="Roboto Bold"/>
              </a:rPr>
              <a:t>17</a:t>
            </a:r>
          </a:p>
        </p:txBody>
      </p:sp>
      <p:grpSp>
        <p:nvGrpSpPr>
          <p:cNvPr id="53" name="Group 53"/>
          <p:cNvGrpSpPr/>
          <p:nvPr/>
        </p:nvGrpSpPr>
        <p:grpSpPr>
          <a:xfrm>
            <a:off x="15985200" y="8325406"/>
            <a:ext cx="1323698" cy="816339"/>
            <a:chOff x="0" y="0"/>
            <a:chExt cx="481840" cy="297157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481840" cy="297156"/>
            </a:xfrm>
            <a:custGeom>
              <a:avLst/>
              <a:gdLst/>
              <a:ahLst/>
              <a:cxnLst/>
              <a:rect l="l" t="t" r="r" b="b"/>
              <a:pathLst>
                <a:path w="481840" h="297156">
                  <a:moveTo>
                    <a:pt x="0" y="0"/>
                  </a:moveTo>
                  <a:lnTo>
                    <a:pt x="481840" y="0"/>
                  </a:lnTo>
                  <a:lnTo>
                    <a:pt x="481840" y="297156"/>
                  </a:lnTo>
                  <a:lnTo>
                    <a:pt x="0" y="297156"/>
                  </a:lnTo>
                  <a:close/>
                </a:path>
              </a:pathLst>
            </a:custGeom>
            <a:solidFill>
              <a:srgbClr val="8D0739">
                <a:alpha val="40000"/>
              </a:srgbClr>
            </a:solidFill>
          </p:spPr>
        </p:sp>
      </p:grpSp>
      <p:sp>
        <p:nvSpPr>
          <p:cNvPr id="55" name="TextBox 55"/>
          <p:cNvSpPr txBox="1"/>
          <p:nvPr/>
        </p:nvSpPr>
        <p:spPr>
          <a:xfrm>
            <a:off x="16372754" y="8360856"/>
            <a:ext cx="761548" cy="697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47"/>
              </a:lnSpc>
              <a:spcBef>
                <a:spcPct val="0"/>
              </a:spcBef>
            </a:pPr>
            <a:r>
              <a:rPr lang="en-US" sz="4267" u="none">
                <a:solidFill>
                  <a:srgbClr val="000000"/>
                </a:solidFill>
                <a:latin typeface="Roboto Bold"/>
              </a:rPr>
              <a:t>87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34957" y="0"/>
            <a:ext cx="9525" cy="10511046"/>
          </a:xfrm>
          <a:prstGeom prst="rect">
            <a:avLst/>
          </a:prstGeom>
          <a:solidFill>
            <a:srgbClr val="F6D8B6">
              <a:alpha val="19608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82405">
            <a:off x="14852552" y="124725"/>
            <a:ext cx="7315200" cy="12502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531237" y="365952"/>
            <a:ext cx="817361" cy="81633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666188" y="589549"/>
            <a:ext cx="547459" cy="34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30"/>
              </a:lnSpc>
            </a:pPr>
            <a:r>
              <a:rPr lang="en-US" sz="2099" spc="-62">
                <a:solidFill>
                  <a:srgbClr val="FFC72C"/>
                </a:solidFill>
                <a:latin typeface="Roboto"/>
              </a:rPr>
              <a:t>22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906511" y="8928689"/>
            <a:ext cx="11267964" cy="192579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682405">
            <a:off x="11667926" y="-346259"/>
            <a:ext cx="7315200" cy="12502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873637" y="9661883"/>
            <a:ext cx="7315200" cy="125023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82405">
            <a:off x="15821061" y="9266471"/>
            <a:ext cx="7315200" cy="1250234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397386" y="224609"/>
            <a:ext cx="3807045" cy="282686"/>
            <a:chOff x="0" y="0"/>
            <a:chExt cx="5076060" cy="376915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713248" cy="376915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45131" y="0"/>
              <a:ext cx="5030929" cy="370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05"/>
                </a:lnSpc>
              </a:pPr>
              <a:r>
                <a:rPr lang="en-US" sz="1823">
                  <a:solidFill>
                    <a:srgbClr val="5B5A5A"/>
                  </a:solidFill>
                  <a:latin typeface="Roboto"/>
                </a:rPr>
                <a:t>XIII Jornadas de Buenas Prácticas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644590" y="713304"/>
            <a:ext cx="6165762" cy="854499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4510331" y="8468888"/>
            <a:ext cx="9237802" cy="1578824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9434957" y="3549883"/>
            <a:ext cx="7593817" cy="2601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829"/>
              </a:lnSpc>
              <a:spcBef>
                <a:spcPct val="0"/>
              </a:spcBef>
            </a:pPr>
            <a:r>
              <a:rPr lang="en-US" sz="5253">
                <a:solidFill>
                  <a:srgbClr val="000000"/>
                </a:solidFill>
                <a:latin typeface="Roboto Bold"/>
              </a:rPr>
              <a:t>El Plan Director de la BUS está alineado con el Plan Estratégico de la US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80651" y="1881575"/>
            <a:ext cx="14286686" cy="2053091"/>
            <a:chOff x="0" y="0"/>
            <a:chExt cx="4241657" cy="609554"/>
          </a:xfrm>
        </p:grpSpPr>
        <p:sp>
          <p:nvSpPr>
            <p:cNvPr id="3" name="Freeform 3"/>
            <p:cNvSpPr/>
            <p:nvPr/>
          </p:nvSpPr>
          <p:spPr>
            <a:xfrm>
              <a:off x="92710" y="106680"/>
              <a:ext cx="4137516" cy="490174"/>
            </a:xfrm>
            <a:custGeom>
              <a:avLst/>
              <a:gdLst/>
              <a:ahLst/>
              <a:cxnLst/>
              <a:rect l="l" t="t" r="r" b="b"/>
              <a:pathLst>
                <a:path w="4137516" h="490174">
                  <a:moveTo>
                    <a:pt x="4110847" y="300944"/>
                  </a:moveTo>
                  <a:cubicBezTo>
                    <a:pt x="4110847" y="388574"/>
                    <a:pt x="4034647" y="459694"/>
                    <a:pt x="3953366" y="459694"/>
                  </a:cubicBezTo>
                  <a:lnTo>
                    <a:pt x="66040" y="459694"/>
                  </a:lnTo>
                  <a:cubicBezTo>
                    <a:pt x="43180" y="459694"/>
                    <a:pt x="20320" y="454614"/>
                    <a:pt x="0" y="445724"/>
                  </a:cubicBezTo>
                  <a:cubicBezTo>
                    <a:pt x="26670" y="473664"/>
                    <a:pt x="63500" y="490174"/>
                    <a:pt x="120498" y="490174"/>
                  </a:cubicBezTo>
                  <a:lnTo>
                    <a:pt x="3991466" y="490174"/>
                  </a:lnTo>
                  <a:cubicBezTo>
                    <a:pt x="4071477" y="490174"/>
                    <a:pt x="4137516" y="424134"/>
                    <a:pt x="4137516" y="344124"/>
                  </a:cubicBezTo>
                  <a:lnTo>
                    <a:pt x="4137516" y="95250"/>
                  </a:lnTo>
                  <a:cubicBezTo>
                    <a:pt x="4137516" y="58420"/>
                    <a:pt x="4123547" y="25400"/>
                    <a:pt x="4101956" y="0"/>
                  </a:cubicBezTo>
                  <a:cubicBezTo>
                    <a:pt x="4108306" y="16510"/>
                    <a:pt x="4110847" y="34290"/>
                    <a:pt x="4110847" y="52070"/>
                  </a:cubicBezTo>
                  <a:lnTo>
                    <a:pt x="4110847" y="300944"/>
                  </a:lnTo>
                  <a:lnTo>
                    <a:pt x="4110847" y="300944"/>
                  </a:lnTo>
                  <a:close/>
                </a:path>
              </a:pathLst>
            </a:custGeom>
            <a:solidFill>
              <a:srgbClr val="759ACC">
                <a:alpha val="40000"/>
              </a:srgbClr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4176887" cy="540974"/>
            </a:xfrm>
            <a:custGeom>
              <a:avLst/>
              <a:gdLst/>
              <a:ahLst/>
              <a:cxnLst/>
              <a:rect l="l" t="t" r="r" b="b"/>
              <a:pathLst>
                <a:path w="4176887" h="540974">
                  <a:moveTo>
                    <a:pt x="146050" y="540974"/>
                  </a:moveTo>
                  <a:lnTo>
                    <a:pt x="4030837" y="540974"/>
                  </a:lnTo>
                  <a:cubicBezTo>
                    <a:pt x="4110847" y="540974"/>
                    <a:pt x="4176887" y="474934"/>
                    <a:pt x="4176887" y="394924"/>
                  </a:cubicBezTo>
                  <a:lnTo>
                    <a:pt x="4176887" y="146050"/>
                  </a:lnTo>
                  <a:cubicBezTo>
                    <a:pt x="4176887" y="66040"/>
                    <a:pt x="4110847" y="0"/>
                    <a:pt x="4030837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94924"/>
                  </a:lnTo>
                  <a:cubicBezTo>
                    <a:pt x="0" y="476204"/>
                    <a:pt x="66040" y="540974"/>
                    <a:pt x="146050" y="540974"/>
                  </a:cubicBezTo>
                  <a:close/>
                </a:path>
              </a:pathLst>
            </a:custGeom>
            <a:solidFill>
              <a:srgbClr val="F6D8B6">
                <a:alpha val="40000"/>
              </a:srgbClr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241657" cy="609554"/>
            </a:xfrm>
            <a:custGeom>
              <a:avLst/>
              <a:gdLst/>
              <a:ahLst/>
              <a:cxnLst/>
              <a:rect l="l" t="t" r="r" b="b"/>
              <a:pathLst>
                <a:path w="4241657" h="609554">
                  <a:moveTo>
                    <a:pt x="4178157" y="74930"/>
                  </a:moveTo>
                  <a:cubicBezTo>
                    <a:pt x="4150216" y="30480"/>
                    <a:pt x="4100687" y="0"/>
                    <a:pt x="4043537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407624"/>
                  </a:lnTo>
                  <a:cubicBezTo>
                    <a:pt x="0" y="459694"/>
                    <a:pt x="25400" y="505414"/>
                    <a:pt x="63500" y="534624"/>
                  </a:cubicBezTo>
                  <a:cubicBezTo>
                    <a:pt x="91440" y="579074"/>
                    <a:pt x="140970" y="609554"/>
                    <a:pt x="217031" y="609554"/>
                  </a:cubicBezTo>
                  <a:lnTo>
                    <a:pt x="4082907" y="609554"/>
                  </a:lnTo>
                  <a:cubicBezTo>
                    <a:pt x="4170537" y="609554"/>
                    <a:pt x="4241657" y="538434"/>
                    <a:pt x="4241657" y="450804"/>
                  </a:cubicBezTo>
                  <a:lnTo>
                    <a:pt x="4241657" y="201930"/>
                  </a:lnTo>
                  <a:cubicBezTo>
                    <a:pt x="4241657" y="149860"/>
                    <a:pt x="4216257" y="104140"/>
                    <a:pt x="4178157" y="74930"/>
                  </a:cubicBezTo>
                  <a:close/>
                  <a:moveTo>
                    <a:pt x="12700" y="407624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043537" y="12700"/>
                  </a:lnTo>
                  <a:cubicBezTo>
                    <a:pt x="4123547" y="12700"/>
                    <a:pt x="4189587" y="78740"/>
                    <a:pt x="4189587" y="158750"/>
                  </a:cubicBezTo>
                  <a:lnTo>
                    <a:pt x="4189587" y="407624"/>
                  </a:lnTo>
                  <a:cubicBezTo>
                    <a:pt x="4189587" y="487634"/>
                    <a:pt x="4123547" y="553674"/>
                    <a:pt x="4043537" y="553674"/>
                  </a:cubicBezTo>
                  <a:lnTo>
                    <a:pt x="158750" y="553674"/>
                  </a:lnTo>
                  <a:cubicBezTo>
                    <a:pt x="78740" y="553674"/>
                    <a:pt x="12700" y="488904"/>
                    <a:pt x="12700" y="407624"/>
                  </a:cubicBezTo>
                  <a:close/>
                  <a:moveTo>
                    <a:pt x="4230227" y="450804"/>
                  </a:moveTo>
                  <a:cubicBezTo>
                    <a:pt x="4230227" y="530814"/>
                    <a:pt x="4162916" y="596854"/>
                    <a:pt x="4082907" y="596854"/>
                  </a:cubicBezTo>
                  <a:lnTo>
                    <a:pt x="217031" y="596854"/>
                  </a:lnTo>
                  <a:cubicBezTo>
                    <a:pt x="157480" y="596854"/>
                    <a:pt x="120650" y="580344"/>
                    <a:pt x="93980" y="552404"/>
                  </a:cubicBezTo>
                  <a:cubicBezTo>
                    <a:pt x="114300" y="561294"/>
                    <a:pt x="135890" y="566374"/>
                    <a:pt x="160020" y="566374"/>
                  </a:cubicBezTo>
                  <a:lnTo>
                    <a:pt x="4044807" y="566374"/>
                  </a:lnTo>
                  <a:cubicBezTo>
                    <a:pt x="4132437" y="566374"/>
                    <a:pt x="4203557" y="495254"/>
                    <a:pt x="4203557" y="407624"/>
                  </a:cubicBezTo>
                  <a:lnTo>
                    <a:pt x="4203557" y="158750"/>
                  </a:lnTo>
                  <a:cubicBezTo>
                    <a:pt x="4203557" y="140970"/>
                    <a:pt x="4199747" y="123190"/>
                    <a:pt x="4194666" y="106680"/>
                  </a:cubicBezTo>
                  <a:cubicBezTo>
                    <a:pt x="4216257" y="132080"/>
                    <a:pt x="4230227" y="165100"/>
                    <a:pt x="4230227" y="201930"/>
                  </a:cubicBezTo>
                  <a:lnTo>
                    <a:pt x="4230227" y="450804"/>
                  </a:lnTo>
                  <a:cubicBezTo>
                    <a:pt x="4230227" y="450804"/>
                    <a:pt x="4230227" y="450804"/>
                    <a:pt x="4230227" y="450804"/>
                  </a:cubicBezTo>
                  <a:close/>
                </a:path>
              </a:pathLst>
            </a:custGeom>
            <a:solidFill>
              <a:srgbClr val="107195">
                <a:alpha val="40000"/>
              </a:srgbClr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9434957" y="0"/>
            <a:ext cx="9525" cy="10511046"/>
          </a:xfrm>
          <a:prstGeom prst="rect">
            <a:avLst/>
          </a:prstGeom>
          <a:solidFill>
            <a:srgbClr val="F6D8B6">
              <a:alpha val="19608"/>
            </a:srgbClr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82405">
            <a:off x="14852552" y="124725"/>
            <a:ext cx="7315200" cy="12502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531237" y="365952"/>
            <a:ext cx="817361" cy="8163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906511" y="8928689"/>
            <a:ext cx="11267964" cy="19257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4510331" y="8468888"/>
            <a:ext cx="9237802" cy="15788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0682405">
            <a:off x="11667926" y="-346259"/>
            <a:ext cx="7315200" cy="12502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873637" y="9661883"/>
            <a:ext cx="7315200" cy="12502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82405">
            <a:off x="15821061" y="9266471"/>
            <a:ext cx="7315200" cy="125023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397386" y="224609"/>
            <a:ext cx="3807045" cy="282686"/>
            <a:chOff x="0" y="0"/>
            <a:chExt cx="5076060" cy="376915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713248" cy="376915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45131" y="0"/>
              <a:ext cx="5030929" cy="370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05"/>
                </a:lnSpc>
              </a:pPr>
              <a:r>
                <a:rPr lang="en-US" sz="1823">
                  <a:solidFill>
                    <a:srgbClr val="5B5A5A"/>
                  </a:solidFill>
                  <a:latin typeface="Roboto"/>
                </a:rPr>
                <a:t>XIII Jornadas de Buenas Prácticas</a:t>
              </a: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38225" y="1962736"/>
            <a:ext cx="1939194" cy="181579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212882" y="895714"/>
            <a:ext cx="11518874" cy="1160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5"/>
              </a:lnSpc>
            </a:pPr>
            <a:r>
              <a:rPr lang="en-US" sz="3504">
                <a:solidFill>
                  <a:srgbClr val="000000"/>
                </a:solidFill>
                <a:latin typeface="Roboto Bold"/>
              </a:rPr>
              <a:t> CONTRIBUIMOS A LA CREACIÓN DEL CONOCIMIENTO</a:t>
            </a:r>
          </a:p>
          <a:p>
            <a:pPr>
              <a:lnSpc>
                <a:spcPts val="4555"/>
              </a:lnSpc>
            </a:pPr>
            <a:endParaRPr lang="en-US" sz="3504">
              <a:solidFill>
                <a:srgbClr val="000000"/>
              </a:solidFill>
              <a:latin typeface="Roboto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508069" y="2262285"/>
            <a:ext cx="13705578" cy="117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2"/>
              </a:lnSpc>
            </a:pPr>
            <a:r>
              <a:rPr lang="en-US" sz="2363">
                <a:solidFill>
                  <a:srgbClr val="3B3B3B"/>
                </a:solidFill>
                <a:latin typeface="Roboto"/>
              </a:rPr>
              <a:t>Compromiso de apoyo a la gestión y difusión de la producción científica de la Universidad y fomentaremos la Ciencia Abierta con el fin de contribuir a la transformación actual en la creación del conocimiento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 t="46459" b="46459"/>
          <a:stretch>
            <a:fillRect/>
          </a:stretch>
        </p:blipFill>
        <p:spPr>
          <a:xfrm>
            <a:off x="5395299" y="4754208"/>
            <a:ext cx="11544619" cy="81633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/>
          <a:srcRect t="46459" b="46459"/>
          <a:stretch>
            <a:fillRect/>
          </a:stretch>
        </p:blipFill>
        <p:spPr>
          <a:xfrm rot="-10800000">
            <a:off x="5395299" y="6178080"/>
            <a:ext cx="11544619" cy="81633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rcRect t="46459" b="46459"/>
          <a:stretch>
            <a:fillRect/>
          </a:stretch>
        </p:blipFill>
        <p:spPr>
          <a:xfrm>
            <a:off x="5395299" y="7451624"/>
            <a:ext cx="11544619" cy="81633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0800000">
            <a:off x="1682833" y="5143500"/>
            <a:ext cx="3060098" cy="3060098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1038225" y="644933"/>
            <a:ext cx="2174657" cy="100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29"/>
              </a:lnSpc>
            </a:pPr>
            <a:r>
              <a:rPr lang="en-US" sz="6176">
                <a:solidFill>
                  <a:srgbClr val="107195"/>
                </a:solidFill>
                <a:latin typeface="Roboto Bold"/>
              </a:rPr>
              <a:t>Línea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38225" y="4477812"/>
            <a:ext cx="4366599" cy="51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5"/>
              </a:lnSpc>
            </a:pPr>
            <a:r>
              <a:rPr lang="en-US" sz="3127">
                <a:solidFill>
                  <a:srgbClr val="3B3B3B"/>
                </a:solidFill>
                <a:latin typeface="Roboto"/>
              </a:rPr>
              <a:t>Objetivos Estratégicos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6666188" y="589549"/>
            <a:ext cx="547459" cy="34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30"/>
              </a:lnSpc>
            </a:pPr>
            <a:r>
              <a:rPr lang="en-US" sz="2099" spc="-62">
                <a:solidFill>
                  <a:srgbClr val="FFC72C"/>
                </a:solidFill>
                <a:latin typeface="Roboto"/>
              </a:rPr>
              <a:t>09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255426" y="4941469"/>
            <a:ext cx="9142592" cy="413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280"/>
              </a:lnSpc>
            </a:pPr>
            <a:r>
              <a:rPr lang="en-US" sz="2523" spc="-75">
                <a:solidFill>
                  <a:srgbClr val="8D0739"/>
                </a:solidFill>
                <a:latin typeface="Roboto"/>
              </a:rPr>
              <a:t>1.1. Avanzar en la gestión y difusión de la producción científica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255426" y="6365340"/>
            <a:ext cx="7394099" cy="413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280"/>
              </a:lnSpc>
            </a:pPr>
            <a:r>
              <a:rPr lang="en-US" sz="2523" spc="-75">
                <a:solidFill>
                  <a:srgbClr val="8D0739"/>
                </a:solidFill>
                <a:latin typeface="Roboto"/>
              </a:rPr>
              <a:t>1.2. Impulsar medidas que favorezcan la ciencia abierta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255426" y="7638885"/>
            <a:ext cx="9142592" cy="413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280"/>
              </a:lnSpc>
            </a:pPr>
            <a:r>
              <a:rPr lang="en-US" sz="2523" spc="-75">
                <a:solidFill>
                  <a:srgbClr val="8D0739"/>
                </a:solidFill>
                <a:latin typeface="Roboto"/>
              </a:rPr>
              <a:t>1.3. Ofrecer servicios personalizados al investigador/a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80651" y="1881575"/>
            <a:ext cx="14286686" cy="2053091"/>
            <a:chOff x="0" y="0"/>
            <a:chExt cx="4241657" cy="609554"/>
          </a:xfrm>
        </p:grpSpPr>
        <p:sp>
          <p:nvSpPr>
            <p:cNvPr id="3" name="Freeform 3"/>
            <p:cNvSpPr/>
            <p:nvPr/>
          </p:nvSpPr>
          <p:spPr>
            <a:xfrm>
              <a:off x="92710" y="106680"/>
              <a:ext cx="4137516" cy="490174"/>
            </a:xfrm>
            <a:custGeom>
              <a:avLst/>
              <a:gdLst/>
              <a:ahLst/>
              <a:cxnLst/>
              <a:rect l="l" t="t" r="r" b="b"/>
              <a:pathLst>
                <a:path w="4137516" h="490174">
                  <a:moveTo>
                    <a:pt x="4110847" y="300944"/>
                  </a:moveTo>
                  <a:cubicBezTo>
                    <a:pt x="4110847" y="388574"/>
                    <a:pt x="4034647" y="459694"/>
                    <a:pt x="3953366" y="459694"/>
                  </a:cubicBezTo>
                  <a:lnTo>
                    <a:pt x="66040" y="459694"/>
                  </a:lnTo>
                  <a:cubicBezTo>
                    <a:pt x="43180" y="459694"/>
                    <a:pt x="20320" y="454614"/>
                    <a:pt x="0" y="445724"/>
                  </a:cubicBezTo>
                  <a:cubicBezTo>
                    <a:pt x="26670" y="473664"/>
                    <a:pt x="63500" y="490174"/>
                    <a:pt x="120498" y="490174"/>
                  </a:cubicBezTo>
                  <a:lnTo>
                    <a:pt x="3991466" y="490174"/>
                  </a:lnTo>
                  <a:cubicBezTo>
                    <a:pt x="4071477" y="490174"/>
                    <a:pt x="4137516" y="424134"/>
                    <a:pt x="4137516" y="344124"/>
                  </a:cubicBezTo>
                  <a:lnTo>
                    <a:pt x="4137516" y="95250"/>
                  </a:lnTo>
                  <a:cubicBezTo>
                    <a:pt x="4137516" y="58420"/>
                    <a:pt x="4123547" y="25400"/>
                    <a:pt x="4101956" y="0"/>
                  </a:cubicBezTo>
                  <a:cubicBezTo>
                    <a:pt x="4108306" y="16510"/>
                    <a:pt x="4110847" y="34290"/>
                    <a:pt x="4110847" y="52070"/>
                  </a:cubicBezTo>
                  <a:lnTo>
                    <a:pt x="4110847" y="300944"/>
                  </a:lnTo>
                  <a:lnTo>
                    <a:pt x="4110847" y="300944"/>
                  </a:lnTo>
                  <a:close/>
                </a:path>
              </a:pathLst>
            </a:custGeom>
            <a:solidFill>
              <a:srgbClr val="E45F14">
                <a:alpha val="40000"/>
              </a:srgbClr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4176887" cy="540974"/>
            </a:xfrm>
            <a:custGeom>
              <a:avLst/>
              <a:gdLst/>
              <a:ahLst/>
              <a:cxnLst/>
              <a:rect l="l" t="t" r="r" b="b"/>
              <a:pathLst>
                <a:path w="4176887" h="540974">
                  <a:moveTo>
                    <a:pt x="146050" y="540974"/>
                  </a:moveTo>
                  <a:lnTo>
                    <a:pt x="4030837" y="540974"/>
                  </a:lnTo>
                  <a:cubicBezTo>
                    <a:pt x="4110847" y="540974"/>
                    <a:pt x="4176887" y="474934"/>
                    <a:pt x="4176887" y="394924"/>
                  </a:cubicBezTo>
                  <a:lnTo>
                    <a:pt x="4176887" y="146050"/>
                  </a:lnTo>
                  <a:cubicBezTo>
                    <a:pt x="4176887" y="66040"/>
                    <a:pt x="4110847" y="0"/>
                    <a:pt x="4030837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94924"/>
                  </a:lnTo>
                  <a:cubicBezTo>
                    <a:pt x="0" y="476204"/>
                    <a:pt x="66040" y="540974"/>
                    <a:pt x="146050" y="540974"/>
                  </a:cubicBezTo>
                  <a:close/>
                </a:path>
              </a:pathLst>
            </a:custGeom>
            <a:solidFill>
              <a:srgbClr val="F6D8B6">
                <a:alpha val="40000"/>
              </a:srgbClr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241657" cy="609554"/>
            </a:xfrm>
            <a:custGeom>
              <a:avLst/>
              <a:gdLst/>
              <a:ahLst/>
              <a:cxnLst/>
              <a:rect l="l" t="t" r="r" b="b"/>
              <a:pathLst>
                <a:path w="4241657" h="609554">
                  <a:moveTo>
                    <a:pt x="4178157" y="74930"/>
                  </a:moveTo>
                  <a:cubicBezTo>
                    <a:pt x="4150216" y="30480"/>
                    <a:pt x="4100687" y="0"/>
                    <a:pt x="4043537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407624"/>
                  </a:lnTo>
                  <a:cubicBezTo>
                    <a:pt x="0" y="459694"/>
                    <a:pt x="25400" y="505414"/>
                    <a:pt x="63500" y="534624"/>
                  </a:cubicBezTo>
                  <a:cubicBezTo>
                    <a:pt x="91440" y="579074"/>
                    <a:pt x="140970" y="609554"/>
                    <a:pt x="217031" y="609554"/>
                  </a:cubicBezTo>
                  <a:lnTo>
                    <a:pt x="4082907" y="609554"/>
                  </a:lnTo>
                  <a:cubicBezTo>
                    <a:pt x="4170537" y="609554"/>
                    <a:pt x="4241657" y="538434"/>
                    <a:pt x="4241657" y="450804"/>
                  </a:cubicBezTo>
                  <a:lnTo>
                    <a:pt x="4241657" y="201930"/>
                  </a:lnTo>
                  <a:cubicBezTo>
                    <a:pt x="4241657" y="149860"/>
                    <a:pt x="4216257" y="104140"/>
                    <a:pt x="4178157" y="74930"/>
                  </a:cubicBezTo>
                  <a:close/>
                  <a:moveTo>
                    <a:pt x="12700" y="407624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043537" y="12700"/>
                  </a:lnTo>
                  <a:cubicBezTo>
                    <a:pt x="4123547" y="12700"/>
                    <a:pt x="4189587" y="78740"/>
                    <a:pt x="4189587" y="158750"/>
                  </a:cubicBezTo>
                  <a:lnTo>
                    <a:pt x="4189587" y="407624"/>
                  </a:lnTo>
                  <a:cubicBezTo>
                    <a:pt x="4189587" y="487634"/>
                    <a:pt x="4123547" y="553674"/>
                    <a:pt x="4043537" y="553674"/>
                  </a:cubicBezTo>
                  <a:lnTo>
                    <a:pt x="158750" y="553674"/>
                  </a:lnTo>
                  <a:cubicBezTo>
                    <a:pt x="78740" y="553674"/>
                    <a:pt x="12700" y="488904"/>
                    <a:pt x="12700" y="407624"/>
                  </a:cubicBezTo>
                  <a:close/>
                  <a:moveTo>
                    <a:pt x="4230227" y="450804"/>
                  </a:moveTo>
                  <a:cubicBezTo>
                    <a:pt x="4230227" y="530814"/>
                    <a:pt x="4162916" y="596854"/>
                    <a:pt x="4082907" y="596854"/>
                  </a:cubicBezTo>
                  <a:lnTo>
                    <a:pt x="217031" y="596854"/>
                  </a:lnTo>
                  <a:cubicBezTo>
                    <a:pt x="157480" y="596854"/>
                    <a:pt x="120650" y="580344"/>
                    <a:pt x="93980" y="552404"/>
                  </a:cubicBezTo>
                  <a:cubicBezTo>
                    <a:pt x="114300" y="561294"/>
                    <a:pt x="135890" y="566374"/>
                    <a:pt x="160020" y="566374"/>
                  </a:cubicBezTo>
                  <a:lnTo>
                    <a:pt x="4044807" y="566374"/>
                  </a:lnTo>
                  <a:cubicBezTo>
                    <a:pt x="4132437" y="566374"/>
                    <a:pt x="4203557" y="495254"/>
                    <a:pt x="4203557" y="407624"/>
                  </a:cubicBezTo>
                  <a:lnTo>
                    <a:pt x="4203557" y="158750"/>
                  </a:lnTo>
                  <a:cubicBezTo>
                    <a:pt x="4203557" y="140970"/>
                    <a:pt x="4199747" y="123190"/>
                    <a:pt x="4194666" y="106680"/>
                  </a:cubicBezTo>
                  <a:cubicBezTo>
                    <a:pt x="4216257" y="132080"/>
                    <a:pt x="4230227" y="165100"/>
                    <a:pt x="4230227" y="201930"/>
                  </a:cubicBezTo>
                  <a:lnTo>
                    <a:pt x="4230227" y="450804"/>
                  </a:lnTo>
                  <a:cubicBezTo>
                    <a:pt x="4230227" y="450804"/>
                    <a:pt x="4230227" y="450804"/>
                    <a:pt x="4230227" y="450804"/>
                  </a:cubicBezTo>
                  <a:close/>
                </a:path>
              </a:pathLst>
            </a:custGeom>
            <a:solidFill>
              <a:srgbClr val="8D0739">
                <a:alpha val="40000"/>
              </a:srgbClr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9434957" y="0"/>
            <a:ext cx="9525" cy="10511046"/>
          </a:xfrm>
          <a:prstGeom prst="rect">
            <a:avLst/>
          </a:prstGeom>
          <a:solidFill>
            <a:srgbClr val="F6D8B6">
              <a:alpha val="19608"/>
            </a:srgbClr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82405">
            <a:off x="14852552" y="124725"/>
            <a:ext cx="7315200" cy="12502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531237" y="365952"/>
            <a:ext cx="817361" cy="8163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906511" y="8928689"/>
            <a:ext cx="11267964" cy="19257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4510331" y="8468888"/>
            <a:ext cx="9237802" cy="15788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0682405">
            <a:off x="11667926" y="-346259"/>
            <a:ext cx="7315200" cy="12502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873637" y="9661883"/>
            <a:ext cx="7315200" cy="12502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82405">
            <a:off x="15821061" y="9266471"/>
            <a:ext cx="7315200" cy="125023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397386" y="224609"/>
            <a:ext cx="3807045" cy="282686"/>
            <a:chOff x="0" y="0"/>
            <a:chExt cx="5076060" cy="376915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713248" cy="376915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45131" y="0"/>
              <a:ext cx="5030929" cy="370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05"/>
                </a:lnSpc>
              </a:pPr>
              <a:r>
                <a:rPr lang="en-US" sz="1823">
                  <a:solidFill>
                    <a:srgbClr val="5B5A5A"/>
                  </a:solidFill>
                  <a:latin typeface="Roboto"/>
                </a:rPr>
                <a:t>XIII Jornadas de Buenas Prácticas</a:t>
              </a: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28700" y="2056030"/>
            <a:ext cx="1902275" cy="1815808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212882" y="895714"/>
            <a:ext cx="11518874" cy="1160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5"/>
              </a:lnSpc>
            </a:pPr>
            <a:r>
              <a:rPr lang="en-US" sz="3504">
                <a:solidFill>
                  <a:srgbClr val="000000"/>
                </a:solidFill>
                <a:latin typeface="Roboto Bold"/>
              </a:rPr>
              <a:t> POTENCIAMOS LA TRANSMISIÓN DEL CONOCIMIENTO</a:t>
            </a:r>
          </a:p>
          <a:p>
            <a:pPr>
              <a:lnSpc>
                <a:spcPts val="4555"/>
              </a:lnSpc>
            </a:pPr>
            <a:endParaRPr lang="en-US" sz="3504">
              <a:solidFill>
                <a:srgbClr val="000000"/>
              </a:solidFill>
              <a:latin typeface="Roboto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508069" y="2017930"/>
            <a:ext cx="13705578" cy="1958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2"/>
              </a:lnSpc>
            </a:pPr>
            <a:r>
              <a:rPr lang="en-US" sz="2363">
                <a:solidFill>
                  <a:srgbClr val="3B3B3B"/>
                </a:solidFill>
                <a:latin typeface="Roboto"/>
              </a:rPr>
              <a:t> Impulsaremos los proyectos que faciliten la transmisión del conocimiento, a través de espacios que fomenten la innovación y el intercambio de ideas, del desarrollo y acceso a una rica colección... que se adapte a las diferentes necesidades curriculares de la comunidad universitaria, promueva el pensamiento crítico y posibilite el aprendizaje continuo.</a:t>
            </a:r>
          </a:p>
          <a:p>
            <a:pPr>
              <a:lnSpc>
                <a:spcPts val="3072"/>
              </a:lnSpc>
            </a:pPr>
            <a:endParaRPr lang="en-US" sz="2363">
              <a:solidFill>
                <a:srgbClr val="3B3B3B"/>
              </a:solidFill>
              <a:latin typeface="Roboto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 t="46459" b="46459"/>
          <a:stretch>
            <a:fillRect/>
          </a:stretch>
        </p:blipFill>
        <p:spPr>
          <a:xfrm>
            <a:off x="5395299" y="4754208"/>
            <a:ext cx="11544619" cy="81633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/>
          <a:srcRect t="46459" b="46459"/>
          <a:stretch>
            <a:fillRect/>
          </a:stretch>
        </p:blipFill>
        <p:spPr>
          <a:xfrm rot="-10800000">
            <a:off x="5395299" y="6178080"/>
            <a:ext cx="11544619" cy="81633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rcRect t="46459" b="46459"/>
          <a:stretch>
            <a:fillRect/>
          </a:stretch>
        </p:blipFill>
        <p:spPr>
          <a:xfrm>
            <a:off x="5395299" y="7451624"/>
            <a:ext cx="11544619" cy="81633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0800000">
            <a:off x="1682833" y="5143500"/>
            <a:ext cx="3060098" cy="3060098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1038225" y="644933"/>
            <a:ext cx="2174657" cy="100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29"/>
              </a:lnSpc>
            </a:pPr>
            <a:r>
              <a:rPr lang="en-US" sz="6176">
                <a:solidFill>
                  <a:srgbClr val="E45F14"/>
                </a:solidFill>
                <a:latin typeface="Roboto Bold"/>
              </a:rPr>
              <a:t>Línea</a:t>
            </a:r>
            <a:r>
              <a:rPr lang="en-US" sz="6176">
                <a:solidFill>
                  <a:srgbClr val="107195"/>
                </a:solidFill>
                <a:latin typeface="Roboto Bold"/>
              </a:rPr>
              <a:t>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38225" y="4477812"/>
            <a:ext cx="4366599" cy="51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5"/>
              </a:lnSpc>
            </a:pPr>
            <a:r>
              <a:rPr lang="en-US" sz="3127">
                <a:solidFill>
                  <a:srgbClr val="3B3B3B"/>
                </a:solidFill>
                <a:latin typeface="Roboto"/>
              </a:rPr>
              <a:t>Objetivos Estratégicos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6666188" y="589549"/>
            <a:ext cx="547459" cy="34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30"/>
              </a:lnSpc>
            </a:pPr>
            <a:r>
              <a:rPr lang="en-US" sz="2099" spc="-62">
                <a:solidFill>
                  <a:srgbClr val="FFC72C"/>
                </a:solidFill>
                <a:latin typeface="Roboto"/>
              </a:rPr>
              <a:t>11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909645" y="4922591"/>
            <a:ext cx="9375775" cy="413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280"/>
              </a:lnSpc>
            </a:pPr>
            <a:r>
              <a:rPr lang="en-US" sz="2523" spc="-75" dirty="0">
                <a:solidFill>
                  <a:srgbClr val="8D0739"/>
                </a:solidFill>
                <a:latin typeface="Roboto"/>
              </a:rPr>
              <a:t>2.1. </a:t>
            </a:r>
            <a:r>
              <a:rPr lang="en-US" sz="2523" spc="-75" dirty="0" err="1">
                <a:solidFill>
                  <a:srgbClr val="8D0739"/>
                </a:solidFill>
                <a:latin typeface="Roboto"/>
              </a:rPr>
              <a:t>Avanzar</a:t>
            </a:r>
            <a:r>
              <a:rPr lang="en-US" sz="2523" spc="-75" dirty="0">
                <a:solidFill>
                  <a:srgbClr val="8D0739"/>
                </a:solidFill>
                <a:latin typeface="Roboto"/>
              </a:rPr>
              <a:t> en la </a:t>
            </a:r>
            <a:r>
              <a:rPr lang="en-US" sz="2523" spc="-75" dirty="0" err="1">
                <a:solidFill>
                  <a:srgbClr val="8D0739"/>
                </a:solidFill>
                <a:latin typeface="Roboto"/>
              </a:rPr>
              <a:t>creación</a:t>
            </a:r>
            <a:r>
              <a:rPr lang="en-US" sz="2523" spc="-75" dirty="0">
                <a:solidFill>
                  <a:srgbClr val="8D0739"/>
                </a:solidFill>
                <a:latin typeface="Roboto"/>
              </a:rPr>
              <a:t> y </a:t>
            </a:r>
            <a:r>
              <a:rPr lang="en-US" sz="2523" spc="-75" dirty="0" err="1">
                <a:solidFill>
                  <a:srgbClr val="8D0739"/>
                </a:solidFill>
                <a:latin typeface="Roboto"/>
              </a:rPr>
              <a:t>adaptación</a:t>
            </a:r>
            <a:r>
              <a:rPr lang="en-US" sz="2523" spc="-75" dirty="0">
                <a:solidFill>
                  <a:srgbClr val="8D0739"/>
                </a:solidFill>
                <a:latin typeface="Roboto"/>
              </a:rPr>
              <a:t> de </a:t>
            </a:r>
            <a:r>
              <a:rPr lang="en-US" sz="2523" spc="-75" dirty="0" err="1">
                <a:solidFill>
                  <a:srgbClr val="8D0739"/>
                </a:solidFill>
                <a:latin typeface="Roboto"/>
              </a:rPr>
              <a:t>espacios</a:t>
            </a:r>
            <a:r>
              <a:rPr lang="en-US" sz="2523" spc="-75" dirty="0">
                <a:solidFill>
                  <a:srgbClr val="8D0739"/>
                </a:solidFill>
                <a:latin typeface="Roboto"/>
              </a:rPr>
              <a:t> </a:t>
            </a:r>
            <a:r>
              <a:rPr lang="en-US" sz="2523" spc="-75" dirty="0" err="1">
                <a:solidFill>
                  <a:srgbClr val="8D0739"/>
                </a:solidFill>
                <a:latin typeface="Roboto"/>
              </a:rPr>
              <a:t>físicos</a:t>
            </a:r>
            <a:r>
              <a:rPr lang="en-US" sz="2523" spc="-75" dirty="0">
                <a:solidFill>
                  <a:srgbClr val="8D0739"/>
                </a:solidFill>
                <a:latin typeface="Roboto"/>
              </a:rPr>
              <a:t> y </a:t>
            </a:r>
            <a:r>
              <a:rPr lang="en-US" sz="2523" spc="-75" dirty="0" err="1">
                <a:solidFill>
                  <a:srgbClr val="8D0739"/>
                </a:solidFill>
                <a:latin typeface="Roboto"/>
              </a:rPr>
              <a:t>virtuales</a:t>
            </a:r>
            <a:endParaRPr lang="en-US" sz="2523" spc="-75" dirty="0">
              <a:solidFill>
                <a:srgbClr val="8D0739"/>
              </a:solidFill>
              <a:latin typeface="Roboto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909645" y="6395490"/>
            <a:ext cx="6443186" cy="413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280"/>
              </a:lnSpc>
            </a:pPr>
            <a:r>
              <a:rPr lang="en-US" sz="2523" spc="-75" dirty="0">
                <a:solidFill>
                  <a:srgbClr val="8D0739"/>
                </a:solidFill>
                <a:latin typeface="Roboto"/>
              </a:rPr>
              <a:t>2.2. </a:t>
            </a:r>
            <a:r>
              <a:rPr lang="en-US" sz="2523" spc="-75" dirty="0" err="1">
                <a:solidFill>
                  <a:srgbClr val="8D0739"/>
                </a:solidFill>
                <a:latin typeface="Roboto"/>
              </a:rPr>
              <a:t>Potenciar</a:t>
            </a:r>
            <a:r>
              <a:rPr lang="en-US" sz="2523" spc="-75" dirty="0">
                <a:solidFill>
                  <a:srgbClr val="8D0739"/>
                </a:solidFill>
                <a:latin typeface="Roboto"/>
              </a:rPr>
              <a:t> y </a:t>
            </a:r>
            <a:r>
              <a:rPr lang="en-US" sz="2523" spc="-75" dirty="0" err="1">
                <a:solidFill>
                  <a:srgbClr val="8D0739"/>
                </a:solidFill>
                <a:latin typeface="Roboto"/>
              </a:rPr>
              <a:t>desarrollar</a:t>
            </a:r>
            <a:r>
              <a:rPr lang="en-US" sz="2523" spc="-75" dirty="0">
                <a:solidFill>
                  <a:srgbClr val="8D0739"/>
                </a:solidFill>
                <a:latin typeface="Roboto"/>
              </a:rPr>
              <a:t> </a:t>
            </a:r>
            <a:r>
              <a:rPr lang="en-US" sz="2523" spc="-75" dirty="0" err="1">
                <a:solidFill>
                  <a:srgbClr val="8D0739"/>
                </a:solidFill>
                <a:latin typeface="Roboto"/>
              </a:rPr>
              <a:t>nuestras</a:t>
            </a:r>
            <a:r>
              <a:rPr lang="en-US" sz="2523" spc="-75" dirty="0">
                <a:solidFill>
                  <a:srgbClr val="8D0739"/>
                </a:solidFill>
                <a:latin typeface="Roboto"/>
              </a:rPr>
              <a:t> </a:t>
            </a:r>
            <a:r>
              <a:rPr lang="en-US" sz="2523" spc="-75" dirty="0" err="1">
                <a:solidFill>
                  <a:srgbClr val="8D0739"/>
                </a:solidFill>
                <a:latin typeface="Roboto"/>
              </a:rPr>
              <a:t>colecciones</a:t>
            </a:r>
            <a:endParaRPr lang="en-US" sz="2523" spc="-75" dirty="0">
              <a:solidFill>
                <a:srgbClr val="8D0739"/>
              </a:solidFill>
              <a:latin typeface="Roboto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6909645" y="7638926"/>
            <a:ext cx="9142592" cy="829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80"/>
              </a:lnSpc>
            </a:pPr>
            <a:r>
              <a:rPr lang="en-US" sz="2523" spc="-75" dirty="0">
                <a:solidFill>
                  <a:srgbClr val="8D0739"/>
                </a:solidFill>
                <a:latin typeface="Roboto"/>
              </a:rPr>
              <a:t>2.3. </a:t>
            </a:r>
            <a:r>
              <a:rPr lang="en-US" sz="2523" spc="-75" dirty="0" err="1">
                <a:solidFill>
                  <a:srgbClr val="8D0739"/>
                </a:solidFill>
                <a:latin typeface="Roboto"/>
              </a:rPr>
              <a:t>Apoyar</a:t>
            </a:r>
            <a:r>
              <a:rPr lang="en-US" sz="2523" spc="-75" dirty="0">
                <a:solidFill>
                  <a:srgbClr val="8D0739"/>
                </a:solidFill>
                <a:latin typeface="Roboto"/>
              </a:rPr>
              <a:t> la </a:t>
            </a:r>
            <a:r>
              <a:rPr lang="en-US" sz="2523" spc="-75" dirty="0" err="1">
                <a:solidFill>
                  <a:srgbClr val="8D0739"/>
                </a:solidFill>
                <a:latin typeface="Roboto"/>
              </a:rPr>
              <a:t>innovación</a:t>
            </a:r>
            <a:r>
              <a:rPr lang="en-US" sz="2523" spc="-75" dirty="0">
                <a:solidFill>
                  <a:srgbClr val="8D0739"/>
                </a:solidFill>
                <a:latin typeface="Roboto"/>
              </a:rPr>
              <a:t> </a:t>
            </a:r>
            <a:r>
              <a:rPr lang="en-US" sz="2523" spc="-75" dirty="0" err="1">
                <a:solidFill>
                  <a:srgbClr val="8D0739"/>
                </a:solidFill>
                <a:latin typeface="Roboto"/>
              </a:rPr>
              <a:t>educativa</a:t>
            </a:r>
            <a:endParaRPr lang="en-US" sz="2523" spc="-75" dirty="0">
              <a:solidFill>
                <a:srgbClr val="8D0739"/>
              </a:solidFill>
              <a:latin typeface="Roboto"/>
            </a:endParaRPr>
          </a:p>
          <a:p>
            <a:pPr marL="0" lvl="0" indent="0">
              <a:lnSpc>
                <a:spcPts val="3280"/>
              </a:lnSpc>
            </a:pPr>
            <a:endParaRPr lang="en-US" sz="2523" spc="-75" dirty="0">
              <a:solidFill>
                <a:srgbClr val="8D0739"/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80651" y="1881575"/>
            <a:ext cx="14286686" cy="2053091"/>
            <a:chOff x="0" y="0"/>
            <a:chExt cx="4241657" cy="609554"/>
          </a:xfrm>
        </p:grpSpPr>
        <p:sp>
          <p:nvSpPr>
            <p:cNvPr id="3" name="Freeform 3"/>
            <p:cNvSpPr/>
            <p:nvPr/>
          </p:nvSpPr>
          <p:spPr>
            <a:xfrm>
              <a:off x="92710" y="106680"/>
              <a:ext cx="4137516" cy="490174"/>
            </a:xfrm>
            <a:custGeom>
              <a:avLst/>
              <a:gdLst/>
              <a:ahLst/>
              <a:cxnLst/>
              <a:rect l="l" t="t" r="r" b="b"/>
              <a:pathLst>
                <a:path w="4137516" h="490174">
                  <a:moveTo>
                    <a:pt x="4110847" y="300944"/>
                  </a:moveTo>
                  <a:cubicBezTo>
                    <a:pt x="4110847" y="388574"/>
                    <a:pt x="4034647" y="459694"/>
                    <a:pt x="3953366" y="459694"/>
                  </a:cubicBezTo>
                  <a:lnTo>
                    <a:pt x="66040" y="459694"/>
                  </a:lnTo>
                  <a:cubicBezTo>
                    <a:pt x="43180" y="459694"/>
                    <a:pt x="20320" y="454614"/>
                    <a:pt x="0" y="445724"/>
                  </a:cubicBezTo>
                  <a:cubicBezTo>
                    <a:pt x="26670" y="473664"/>
                    <a:pt x="63500" y="490174"/>
                    <a:pt x="120498" y="490174"/>
                  </a:cubicBezTo>
                  <a:lnTo>
                    <a:pt x="3991466" y="490174"/>
                  </a:lnTo>
                  <a:cubicBezTo>
                    <a:pt x="4071477" y="490174"/>
                    <a:pt x="4137516" y="424134"/>
                    <a:pt x="4137516" y="344124"/>
                  </a:cubicBezTo>
                  <a:lnTo>
                    <a:pt x="4137516" y="95250"/>
                  </a:lnTo>
                  <a:cubicBezTo>
                    <a:pt x="4137516" y="58420"/>
                    <a:pt x="4123547" y="25400"/>
                    <a:pt x="4101956" y="0"/>
                  </a:cubicBezTo>
                  <a:cubicBezTo>
                    <a:pt x="4108306" y="16510"/>
                    <a:pt x="4110847" y="34290"/>
                    <a:pt x="4110847" y="52070"/>
                  </a:cubicBezTo>
                  <a:lnTo>
                    <a:pt x="4110847" y="300944"/>
                  </a:lnTo>
                  <a:lnTo>
                    <a:pt x="4110847" y="300944"/>
                  </a:lnTo>
                  <a:close/>
                </a:path>
              </a:pathLst>
            </a:custGeom>
            <a:solidFill>
              <a:srgbClr val="FFC72C">
                <a:alpha val="40000"/>
              </a:srgbClr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4176887" cy="540974"/>
            </a:xfrm>
            <a:custGeom>
              <a:avLst/>
              <a:gdLst/>
              <a:ahLst/>
              <a:cxnLst/>
              <a:rect l="l" t="t" r="r" b="b"/>
              <a:pathLst>
                <a:path w="4176887" h="540974">
                  <a:moveTo>
                    <a:pt x="146050" y="540974"/>
                  </a:moveTo>
                  <a:lnTo>
                    <a:pt x="4030837" y="540974"/>
                  </a:lnTo>
                  <a:cubicBezTo>
                    <a:pt x="4110847" y="540974"/>
                    <a:pt x="4176887" y="474934"/>
                    <a:pt x="4176887" y="394924"/>
                  </a:cubicBezTo>
                  <a:lnTo>
                    <a:pt x="4176887" y="146050"/>
                  </a:lnTo>
                  <a:cubicBezTo>
                    <a:pt x="4176887" y="66040"/>
                    <a:pt x="4110847" y="0"/>
                    <a:pt x="4030837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94924"/>
                  </a:lnTo>
                  <a:cubicBezTo>
                    <a:pt x="0" y="476204"/>
                    <a:pt x="66040" y="540974"/>
                    <a:pt x="146050" y="540974"/>
                  </a:cubicBezTo>
                  <a:close/>
                </a:path>
              </a:pathLst>
            </a:custGeom>
            <a:solidFill>
              <a:srgbClr val="E1B62F">
                <a:alpha val="40000"/>
              </a:srgbClr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241657" cy="609554"/>
            </a:xfrm>
            <a:custGeom>
              <a:avLst/>
              <a:gdLst/>
              <a:ahLst/>
              <a:cxnLst/>
              <a:rect l="l" t="t" r="r" b="b"/>
              <a:pathLst>
                <a:path w="4241657" h="609554">
                  <a:moveTo>
                    <a:pt x="4178157" y="74930"/>
                  </a:moveTo>
                  <a:cubicBezTo>
                    <a:pt x="4150216" y="30480"/>
                    <a:pt x="4100687" y="0"/>
                    <a:pt x="4043537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407624"/>
                  </a:lnTo>
                  <a:cubicBezTo>
                    <a:pt x="0" y="459694"/>
                    <a:pt x="25400" y="505414"/>
                    <a:pt x="63500" y="534624"/>
                  </a:cubicBezTo>
                  <a:cubicBezTo>
                    <a:pt x="91440" y="579074"/>
                    <a:pt x="140970" y="609554"/>
                    <a:pt x="217031" y="609554"/>
                  </a:cubicBezTo>
                  <a:lnTo>
                    <a:pt x="4082907" y="609554"/>
                  </a:lnTo>
                  <a:cubicBezTo>
                    <a:pt x="4170537" y="609554"/>
                    <a:pt x="4241657" y="538434"/>
                    <a:pt x="4241657" y="450804"/>
                  </a:cubicBezTo>
                  <a:lnTo>
                    <a:pt x="4241657" y="201930"/>
                  </a:lnTo>
                  <a:cubicBezTo>
                    <a:pt x="4241657" y="149860"/>
                    <a:pt x="4216257" y="104140"/>
                    <a:pt x="4178157" y="74930"/>
                  </a:cubicBezTo>
                  <a:close/>
                  <a:moveTo>
                    <a:pt x="12700" y="407624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043537" y="12700"/>
                  </a:lnTo>
                  <a:cubicBezTo>
                    <a:pt x="4123547" y="12700"/>
                    <a:pt x="4189587" y="78740"/>
                    <a:pt x="4189587" y="158750"/>
                  </a:cubicBezTo>
                  <a:lnTo>
                    <a:pt x="4189587" y="407624"/>
                  </a:lnTo>
                  <a:cubicBezTo>
                    <a:pt x="4189587" y="487634"/>
                    <a:pt x="4123547" y="553674"/>
                    <a:pt x="4043537" y="553674"/>
                  </a:cubicBezTo>
                  <a:lnTo>
                    <a:pt x="158750" y="553674"/>
                  </a:lnTo>
                  <a:cubicBezTo>
                    <a:pt x="78740" y="553674"/>
                    <a:pt x="12700" y="488904"/>
                    <a:pt x="12700" y="407624"/>
                  </a:cubicBezTo>
                  <a:close/>
                  <a:moveTo>
                    <a:pt x="4230227" y="450804"/>
                  </a:moveTo>
                  <a:cubicBezTo>
                    <a:pt x="4230227" y="530814"/>
                    <a:pt x="4162916" y="596854"/>
                    <a:pt x="4082907" y="596854"/>
                  </a:cubicBezTo>
                  <a:lnTo>
                    <a:pt x="217031" y="596854"/>
                  </a:lnTo>
                  <a:cubicBezTo>
                    <a:pt x="157480" y="596854"/>
                    <a:pt x="120650" y="580344"/>
                    <a:pt x="93980" y="552404"/>
                  </a:cubicBezTo>
                  <a:cubicBezTo>
                    <a:pt x="114300" y="561294"/>
                    <a:pt x="135890" y="566374"/>
                    <a:pt x="160020" y="566374"/>
                  </a:cubicBezTo>
                  <a:lnTo>
                    <a:pt x="4044807" y="566374"/>
                  </a:lnTo>
                  <a:cubicBezTo>
                    <a:pt x="4132437" y="566374"/>
                    <a:pt x="4203557" y="495254"/>
                    <a:pt x="4203557" y="407624"/>
                  </a:cubicBezTo>
                  <a:lnTo>
                    <a:pt x="4203557" y="158750"/>
                  </a:lnTo>
                  <a:cubicBezTo>
                    <a:pt x="4203557" y="140970"/>
                    <a:pt x="4199747" y="123190"/>
                    <a:pt x="4194666" y="106680"/>
                  </a:cubicBezTo>
                  <a:cubicBezTo>
                    <a:pt x="4216257" y="132080"/>
                    <a:pt x="4230227" y="165100"/>
                    <a:pt x="4230227" y="201930"/>
                  </a:cubicBezTo>
                  <a:lnTo>
                    <a:pt x="4230227" y="450804"/>
                  </a:lnTo>
                  <a:cubicBezTo>
                    <a:pt x="4230227" y="450804"/>
                    <a:pt x="4230227" y="450804"/>
                    <a:pt x="4230227" y="450804"/>
                  </a:cubicBezTo>
                  <a:close/>
                </a:path>
              </a:pathLst>
            </a:custGeom>
            <a:solidFill>
              <a:srgbClr val="8D0739">
                <a:alpha val="40000"/>
              </a:srgbClr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9434957" y="0"/>
            <a:ext cx="9525" cy="10511046"/>
          </a:xfrm>
          <a:prstGeom prst="rect">
            <a:avLst/>
          </a:prstGeom>
          <a:solidFill>
            <a:srgbClr val="F6D8B6">
              <a:alpha val="19608"/>
            </a:srgbClr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82405">
            <a:off x="14852552" y="124725"/>
            <a:ext cx="7315200" cy="12502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531237" y="365952"/>
            <a:ext cx="817361" cy="8163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906511" y="8928689"/>
            <a:ext cx="11267964" cy="19257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4510331" y="8468888"/>
            <a:ext cx="9237802" cy="15788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0682405">
            <a:off x="11667926" y="-346259"/>
            <a:ext cx="7315200" cy="12502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873637" y="9661883"/>
            <a:ext cx="7315200" cy="12502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82405">
            <a:off x="15821061" y="9266471"/>
            <a:ext cx="7315200" cy="125023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397386" y="224609"/>
            <a:ext cx="3807045" cy="282686"/>
            <a:chOff x="0" y="0"/>
            <a:chExt cx="5076060" cy="376915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713248" cy="376915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45131" y="0"/>
              <a:ext cx="5030929" cy="370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05"/>
                </a:lnSpc>
              </a:pPr>
              <a:r>
                <a:rPr lang="en-US" sz="1823">
                  <a:solidFill>
                    <a:srgbClr val="5B5A5A"/>
                  </a:solidFill>
                  <a:latin typeface="Roboto"/>
                </a:rPr>
                <a:t>XIII Jornadas de Buenas Prácticas</a:t>
              </a: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38225" y="2056030"/>
            <a:ext cx="1892750" cy="1782627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212882" y="895825"/>
            <a:ext cx="11518874" cy="1160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5"/>
              </a:lnSpc>
            </a:pPr>
            <a:r>
              <a:rPr lang="en-US" sz="3504" dirty="0">
                <a:solidFill>
                  <a:srgbClr val="000000"/>
                </a:solidFill>
                <a:latin typeface="Roboto Bold"/>
              </a:rPr>
              <a:t>IMPULSAMOS LA TRANSFORMACIÓN DIGITAL</a:t>
            </a:r>
          </a:p>
          <a:p>
            <a:pPr>
              <a:lnSpc>
                <a:spcPts val="4555"/>
              </a:lnSpc>
            </a:pPr>
            <a:endParaRPr lang="en-US" sz="3504" dirty="0">
              <a:solidFill>
                <a:srgbClr val="000000"/>
              </a:solidFill>
              <a:latin typeface="Roboto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508069" y="2067200"/>
            <a:ext cx="13705578" cy="1568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2"/>
              </a:lnSpc>
            </a:pPr>
            <a:r>
              <a:rPr lang="en-US" sz="2363">
                <a:solidFill>
                  <a:srgbClr val="3B3B3B"/>
                </a:solidFill>
                <a:latin typeface="Roboto"/>
              </a:rPr>
              <a:t>Actualizar la infraestructura tecnológica de las Bibliotecas, impulsar nuevos servicios y personalizar los existentes para facilitar la relación con el ciudadano, garantizar la preservación del patrimonio documental y bibliográfico de la Universidad de Sevilla e impulsar la transformación digital de los procesos internos de la Biblioteca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 t="46791" b="46791"/>
          <a:stretch>
            <a:fillRect/>
          </a:stretch>
        </p:blipFill>
        <p:spPr>
          <a:xfrm>
            <a:off x="4204431" y="4496862"/>
            <a:ext cx="12735487" cy="81633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/>
          <a:srcRect t="46819" b="46819"/>
          <a:stretch>
            <a:fillRect/>
          </a:stretch>
        </p:blipFill>
        <p:spPr>
          <a:xfrm rot="-10800000">
            <a:off x="4204431" y="5911208"/>
            <a:ext cx="12850747" cy="81633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rcRect t="46791" b="46791"/>
          <a:stretch>
            <a:fillRect/>
          </a:stretch>
        </p:blipFill>
        <p:spPr>
          <a:xfrm>
            <a:off x="4204431" y="7194277"/>
            <a:ext cx="12735487" cy="81633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0800000">
            <a:off x="1144334" y="5151402"/>
            <a:ext cx="3060098" cy="3060098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1038225" y="644933"/>
            <a:ext cx="2174657" cy="100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29"/>
              </a:lnSpc>
            </a:pPr>
            <a:r>
              <a:rPr lang="en-US" sz="6176">
                <a:solidFill>
                  <a:srgbClr val="E1B62F"/>
                </a:solidFill>
                <a:latin typeface="Roboto Bold"/>
              </a:rPr>
              <a:t>Línea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47972" y="4239515"/>
            <a:ext cx="4366599" cy="51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5"/>
              </a:lnSpc>
            </a:pPr>
            <a:r>
              <a:rPr lang="en-US" sz="3127">
                <a:solidFill>
                  <a:srgbClr val="3B3B3B"/>
                </a:solidFill>
                <a:latin typeface="Roboto"/>
              </a:rPr>
              <a:t>Objetivos Estratégicos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6666188" y="589549"/>
            <a:ext cx="547459" cy="34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30"/>
              </a:lnSpc>
            </a:pPr>
            <a:r>
              <a:rPr lang="en-US" sz="2099" spc="-62">
                <a:solidFill>
                  <a:srgbClr val="FFC72C"/>
                </a:solidFill>
                <a:latin typeface="Roboto"/>
              </a:rPr>
              <a:t>13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395299" y="4468287"/>
            <a:ext cx="10656937" cy="829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280"/>
              </a:lnSpc>
            </a:pPr>
            <a:r>
              <a:rPr lang="en-US" sz="2523" spc="-75">
                <a:solidFill>
                  <a:srgbClr val="8D0739"/>
                </a:solidFill>
                <a:latin typeface="Roboto"/>
              </a:rPr>
              <a:t>3.1. Actualizar la infraestructura tecnológica integrando las herramientas y recursos en todos los ámbitos de la Biblioteca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395299" y="5897585"/>
            <a:ext cx="11002719" cy="829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280"/>
              </a:lnSpc>
            </a:pPr>
            <a:r>
              <a:rPr lang="en-US" sz="2523" spc="-75">
                <a:solidFill>
                  <a:srgbClr val="8D0739"/>
                </a:solidFill>
                <a:latin typeface="Roboto"/>
              </a:rPr>
              <a:t>3.2. Garantizar la preservación digital del patrimonio bibliográfico y documental de la Universidad de Sevilla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395299" y="7381538"/>
            <a:ext cx="11002719" cy="829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80"/>
              </a:lnSpc>
            </a:pPr>
            <a:r>
              <a:rPr lang="en-US" sz="2523" spc="-75">
                <a:solidFill>
                  <a:srgbClr val="8D0739"/>
                </a:solidFill>
                <a:latin typeface="Roboto"/>
              </a:rPr>
              <a:t>3.3. Ofrecer servicios innovadores basados en la “experiencia de usuario”</a:t>
            </a:r>
          </a:p>
          <a:p>
            <a:pPr marL="0" lvl="0" indent="0">
              <a:lnSpc>
                <a:spcPts val="3280"/>
              </a:lnSpc>
            </a:pPr>
            <a:endParaRPr lang="en-US" sz="2523" spc="-75">
              <a:solidFill>
                <a:srgbClr val="8D0739"/>
              </a:solidFill>
              <a:latin typeface="Roboto"/>
            </a:endParaRP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4"/>
          <a:srcRect t="46819" b="46819"/>
          <a:stretch>
            <a:fillRect/>
          </a:stretch>
        </p:blipFill>
        <p:spPr>
          <a:xfrm rot="-10800000">
            <a:off x="4146801" y="8441961"/>
            <a:ext cx="12850747" cy="816339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5395299" y="8428338"/>
            <a:ext cx="11002719" cy="829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280"/>
              </a:lnSpc>
            </a:pPr>
            <a:r>
              <a:rPr lang="en-US" sz="2523" spc="-75">
                <a:solidFill>
                  <a:srgbClr val="8D0739"/>
                </a:solidFill>
                <a:latin typeface="Roboto"/>
              </a:rPr>
              <a:t>3.4. Impulsar la transformación digital de la Biblioteca en los procesos internos (gestión de procesos, comunicación, agilización administrativa, etc.)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80651" y="2284987"/>
            <a:ext cx="14286686" cy="1649679"/>
            <a:chOff x="0" y="0"/>
            <a:chExt cx="4241657" cy="489783"/>
          </a:xfrm>
        </p:grpSpPr>
        <p:sp>
          <p:nvSpPr>
            <p:cNvPr id="3" name="Freeform 3"/>
            <p:cNvSpPr/>
            <p:nvPr/>
          </p:nvSpPr>
          <p:spPr>
            <a:xfrm>
              <a:off x="92710" y="106680"/>
              <a:ext cx="4137516" cy="370403"/>
            </a:xfrm>
            <a:custGeom>
              <a:avLst/>
              <a:gdLst/>
              <a:ahLst/>
              <a:cxnLst/>
              <a:rect l="l" t="t" r="r" b="b"/>
              <a:pathLst>
                <a:path w="4137516" h="370403">
                  <a:moveTo>
                    <a:pt x="4110847" y="181173"/>
                  </a:moveTo>
                  <a:cubicBezTo>
                    <a:pt x="4110847" y="268803"/>
                    <a:pt x="4034647" y="339923"/>
                    <a:pt x="3953366" y="339923"/>
                  </a:cubicBezTo>
                  <a:lnTo>
                    <a:pt x="66040" y="339923"/>
                  </a:lnTo>
                  <a:cubicBezTo>
                    <a:pt x="43180" y="339923"/>
                    <a:pt x="20320" y="334843"/>
                    <a:pt x="0" y="325953"/>
                  </a:cubicBezTo>
                  <a:cubicBezTo>
                    <a:pt x="26670" y="353893"/>
                    <a:pt x="63500" y="370403"/>
                    <a:pt x="120498" y="370403"/>
                  </a:cubicBezTo>
                  <a:lnTo>
                    <a:pt x="3991466" y="370403"/>
                  </a:lnTo>
                  <a:cubicBezTo>
                    <a:pt x="4071477" y="370403"/>
                    <a:pt x="4137516" y="304363"/>
                    <a:pt x="4137516" y="224353"/>
                  </a:cubicBezTo>
                  <a:lnTo>
                    <a:pt x="4137516" y="95250"/>
                  </a:lnTo>
                  <a:cubicBezTo>
                    <a:pt x="4137516" y="58420"/>
                    <a:pt x="4123547" y="25400"/>
                    <a:pt x="4101956" y="0"/>
                  </a:cubicBezTo>
                  <a:cubicBezTo>
                    <a:pt x="4108306" y="16510"/>
                    <a:pt x="4110847" y="34290"/>
                    <a:pt x="4110847" y="52070"/>
                  </a:cubicBezTo>
                  <a:lnTo>
                    <a:pt x="4110847" y="181173"/>
                  </a:lnTo>
                  <a:lnTo>
                    <a:pt x="4110847" y="181173"/>
                  </a:lnTo>
                  <a:close/>
                </a:path>
              </a:pathLst>
            </a:custGeom>
            <a:solidFill>
              <a:srgbClr val="8D0739">
                <a:alpha val="40000"/>
              </a:srgbClr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4176887" cy="421203"/>
            </a:xfrm>
            <a:custGeom>
              <a:avLst/>
              <a:gdLst/>
              <a:ahLst/>
              <a:cxnLst/>
              <a:rect l="l" t="t" r="r" b="b"/>
              <a:pathLst>
                <a:path w="4176887" h="421203">
                  <a:moveTo>
                    <a:pt x="146050" y="421203"/>
                  </a:moveTo>
                  <a:lnTo>
                    <a:pt x="4030837" y="421203"/>
                  </a:lnTo>
                  <a:cubicBezTo>
                    <a:pt x="4110847" y="421203"/>
                    <a:pt x="4176887" y="355163"/>
                    <a:pt x="4176887" y="275153"/>
                  </a:cubicBezTo>
                  <a:lnTo>
                    <a:pt x="4176887" y="146050"/>
                  </a:lnTo>
                  <a:cubicBezTo>
                    <a:pt x="4176887" y="66040"/>
                    <a:pt x="4110847" y="0"/>
                    <a:pt x="4030837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75153"/>
                  </a:lnTo>
                  <a:cubicBezTo>
                    <a:pt x="0" y="356433"/>
                    <a:pt x="66040" y="421203"/>
                    <a:pt x="146050" y="421203"/>
                  </a:cubicBezTo>
                  <a:close/>
                </a:path>
              </a:pathLst>
            </a:custGeom>
            <a:solidFill>
              <a:srgbClr val="F6D8B6">
                <a:alpha val="40000"/>
              </a:srgbClr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241657" cy="489783"/>
            </a:xfrm>
            <a:custGeom>
              <a:avLst/>
              <a:gdLst/>
              <a:ahLst/>
              <a:cxnLst/>
              <a:rect l="l" t="t" r="r" b="b"/>
              <a:pathLst>
                <a:path w="4241657" h="489783">
                  <a:moveTo>
                    <a:pt x="4178157" y="74930"/>
                  </a:moveTo>
                  <a:cubicBezTo>
                    <a:pt x="4150216" y="30480"/>
                    <a:pt x="4100687" y="0"/>
                    <a:pt x="4043537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7853"/>
                  </a:lnTo>
                  <a:cubicBezTo>
                    <a:pt x="0" y="339923"/>
                    <a:pt x="25400" y="385643"/>
                    <a:pt x="63500" y="414853"/>
                  </a:cubicBezTo>
                  <a:cubicBezTo>
                    <a:pt x="91440" y="459303"/>
                    <a:pt x="140970" y="489783"/>
                    <a:pt x="217031" y="489783"/>
                  </a:cubicBezTo>
                  <a:lnTo>
                    <a:pt x="4082907" y="489783"/>
                  </a:lnTo>
                  <a:cubicBezTo>
                    <a:pt x="4170537" y="489783"/>
                    <a:pt x="4241657" y="418663"/>
                    <a:pt x="4241657" y="331033"/>
                  </a:cubicBezTo>
                  <a:lnTo>
                    <a:pt x="4241657" y="201930"/>
                  </a:lnTo>
                  <a:cubicBezTo>
                    <a:pt x="4241657" y="149860"/>
                    <a:pt x="4216257" y="104140"/>
                    <a:pt x="4178157" y="74930"/>
                  </a:cubicBezTo>
                  <a:close/>
                  <a:moveTo>
                    <a:pt x="12700" y="287853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043537" y="12700"/>
                  </a:lnTo>
                  <a:cubicBezTo>
                    <a:pt x="4123547" y="12700"/>
                    <a:pt x="4189587" y="78740"/>
                    <a:pt x="4189587" y="158750"/>
                  </a:cubicBezTo>
                  <a:lnTo>
                    <a:pt x="4189587" y="287853"/>
                  </a:lnTo>
                  <a:cubicBezTo>
                    <a:pt x="4189587" y="367863"/>
                    <a:pt x="4123547" y="433903"/>
                    <a:pt x="4043537" y="433903"/>
                  </a:cubicBezTo>
                  <a:lnTo>
                    <a:pt x="158750" y="433903"/>
                  </a:lnTo>
                  <a:cubicBezTo>
                    <a:pt x="78740" y="433903"/>
                    <a:pt x="12700" y="369133"/>
                    <a:pt x="12700" y="287853"/>
                  </a:cubicBezTo>
                  <a:close/>
                  <a:moveTo>
                    <a:pt x="4230227" y="331033"/>
                  </a:moveTo>
                  <a:cubicBezTo>
                    <a:pt x="4230227" y="411043"/>
                    <a:pt x="4162916" y="477083"/>
                    <a:pt x="4082907" y="477083"/>
                  </a:cubicBezTo>
                  <a:lnTo>
                    <a:pt x="217031" y="477083"/>
                  </a:lnTo>
                  <a:cubicBezTo>
                    <a:pt x="157480" y="477083"/>
                    <a:pt x="120650" y="460573"/>
                    <a:pt x="93980" y="432633"/>
                  </a:cubicBezTo>
                  <a:cubicBezTo>
                    <a:pt x="114300" y="441523"/>
                    <a:pt x="135890" y="446603"/>
                    <a:pt x="160020" y="446603"/>
                  </a:cubicBezTo>
                  <a:lnTo>
                    <a:pt x="4044807" y="446603"/>
                  </a:lnTo>
                  <a:cubicBezTo>
                    <a:pt x="4132437" y="446603"/>
                    <a:pt x="4203557" y="375483"/>
                    <a:pt x="4203557" y="287853"/>
                  </a:cubicBezTo>
                  <a:lnTo>
                    <a:pt x="4203557" y="158750"/>
                  </a:lnTo>
                  <a:cubicBezTo>
                    <a:pt x="4203557" y="140970"/>
                    <a:pt x="4199747" y="123190"/>
                    <a:pt x="4194666" y="106680"/>
                  </a:cubicBezTo>
                  <a:cubicBezTo>
                    <a:pt x="4216257" y="132080"/>
                    <a:pt x="4230227" y="165100"/>
                    <a:pt x="4230227" y="201930"/>
                  </a:cubicBezTo>
                  <a:lnTo>
                    <a:pt x="4230227" y="331033"/>
                  </a:lnTo>
                  <a:cubicBezTo>
                    <a:pt x="4230227" y="331033"/>
                    <a:pt x="4230227" y="331033"/>
                    <a:pt x="4230227" y="331033"/>
                  </a:cubicBezTo>
                  <a:close/>
                </a:path>
              </a:pathLst>
            </a:custGeom>
            <a:solidFill>
              <a:srgbClr val="8D0739">
                <a:alpha val="40000"/>
              </a:srgbClr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9434957" y="0"/>
            <a:ext cx="9525" cy="10511046"/>
          </a:xfrm>
          <a:prstGeom prst="rect">
            <a:avLst/>
          </a:prstGeom>
          <a:solidFill>
            <a:srgbClr val="F6D8B6">
              <a:alpha val="19608"/>
            </a:srgbClr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82405">
            <a:off x="14852552" y="124725"/>
            <a:ext cx="7315200" cy="12502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531237" y="365952"/>
            <a:ext cx="817361" cy="8163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906511" y="8928689"/>
            <a:ext cx="11267964" cy="19257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4510331" y="8468888"/>
            <a:ext cx="9237802" cy="15788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0682405">
            <a:off x="11667926" y="-346259"/>
            <a:ext cx="7315200" cy="12502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873637" y="9661883"/>
            <a:ext cx="7315200" cy="12502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82405">
            <a:off x="15821061" y="9266471"/>
            <a:ext cx="7315200" cy="125023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397386" y="224609"/>
            <a:ext cx="3807045" cy="282686"/>
            <a:chOff x="0" y="0"/>
            <a:chExt cx="5076060" cy="376915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713248" cy="376915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45131" y="0"/>
              <a:ext cx="5030929" cy="370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05"/>
                </a:lnSpc>
              </a:pPr>
              <a:r>
                <a:rPr lang="en-US" sz="1823">
                  <a:solidFill>
                    <a:srgbClr val="5B5A5A"/>
                  </a:solidFill>
                  <a:latin typeface="Roboto"/>
                </a:rPr>
                <a:t>XIII Jornadas de Buenas Prácticas</a:t>
              </a: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956576" y="2063280"/>
            <a:ext cx="1949360" cy="1871386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221525" y="759706"/>
            <a:ext cx="12729109" cy="1738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5"/>
              </a:lnSpc>
            </a:pPr>
            <a:r>
              <a:rPr lang="en-US" sz="3504">
                <a:solidFill>
                  <a:srgbClr val="000000"/>
                </a:solidFill>
                <a:latin typeface="Roboto Bold"/>
              </a:rPr>
              <a:t>AVANZAMOS EN LA GESTIÓN DE LAS PERSONAS Y EN LA MEJORA CONTINUA</a:t>
            </a:r>
          </a:p>
          <a:p>
            <a:pPr>
              <a:lnSpc>
                <a:spcPts val="4555"/>
              </a:lnSpc>
            </a:pPr>
            <a:endParaRPr lang="en-US" sz="3504">
              <a:solidFill>
                <a:srgbClr val="000000"/>
              </a:solidFill>
              <a:latin typeface="Roboto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508069" y="2408100"/>
            <a:ext cx="13705578" cy="117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2"/>
              </a:lnSpc>
            </a:pPr>
            <a:r>
              <a:rPr lang="en-US" sz="2363">
                <a:solidFill>
                  <a:srgbClr val="3B3B3B"/>
                </a:solidFill>
                <a:latin typeface="Roboto"/>
              </a:rPr>
              <a:t>  Continuaremos trabajando en un sistema de gestión de calidad para ofrecer servicios adaptados a los nuevos retos que provoca el entorno cambiante. Para ello definirá un nuevo modelo organizativo y potenciará la especialización, creatividad e innovación del personal.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 t="46789" b="46789"/>
          <a:stretch>
            <a:fillRect/>
          </a:stretch>
        </p:blipFill>
        <p:spPr>
          <a:xfrm>
            <a:off x="5395299" y="4754208"/>
            <a:ext cx="12731308" cy="81633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/>
          <a:srcRect t="46830" b="46830"/>
          <a:stretch>
            <a:fillRect/>
          </a:stretch>
        </p:blipFill>
        <p:spPr>
          <a:xfrm rot="-10800000">
            <a:off x="5395299" y="6178080"/>
            <a:ext cx="12892701" cy="81633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rcRect t="46830" b="46830"/>
          <a:stretch>
            <a:fillRect/>
          </a:stretch>
        </p:blipFill>
        <p:spPr>
          <a:xfrm>
            <a:off x="5395299" y="7451624"/>
            <a:ext cx="12892701" cy="81633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0800000">
            <a:off x="1682833" y="5143500"/>
            <a:ext cx="3060098" cy="3060098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1038225" y="644933"/>
            <a:ext cx="2174657" cy="100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29"/>
              </a:lnSpc>
            </a:pPr>
            <a:r>
              <a:rPr lang="en-US" sz="6176">
                <a:solidFill>
                  <a:srgbClr val="8D0739"/>
                </a:solidFill>
                <a:latin typeface="Roboto Bold"/>
              </a:rPr>
              <a:t>Línea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38225" y="4477812"/>
            <a:ext cx="4366599" cy="51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5"/>
              </a:lnSpc>
            </a:pPr>
            <a:r>
              <a:rPr lang="en-US" sz="3127">
                <a:solidFill>
                  <a:srgbClr val="3B3B3B"/>
                </a:solidFill>
                <a:latin typeface="Roboto"/>
              </a:rPr>
              <a:t>Objetivos Estratégicos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6666188" y="589549"/>
            <a:ext cx="547459" cy="34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30"/>
              </a:lnSpc>
            </a:pPr>
            <a:r>
              <a:rPr lang="en-US" sz="2099" spc="-62">
                <a:solidFill>
                  <a:srgbClr val="FFC72C"/>
                </a:solidFill>
                <a:latin typeface="Roboto"/>
              </a:rPr>
              <a:t>15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596313" y="4922591"/>
            <a:ext cx="9142592" cy="413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280"/>
              </a:lnSpc>
            </a:pPr>
            <a:r>
              <a:rPr lang="en-US" sz="2523" spc="-75">
                <a:solidFill>
                  <a:srgbClr val="8D0739"/>
                </a:solidFill>
                <a:latin typeface="Roboto"/>
              </a:rPr>
              <a:t>4.1. Avanzar en la gestión del cambio y la mejora continua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577336" y="6365340"/>
            <a:ext cx="10681964" cy="413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280"/>
              </a:lnSpc>
            </a:pPr>
            <a:r>
              <a:rPr lang="en-US" sz="2523" spc="-75">
                <a:solidFill>
                  <a:srgbClr val="8D0739"/>
                </a:solidFill>
                <a:latin typeface="Roboto"/>
              </a:rPr>
              <a:t>4.2. Definir un modelo organizativo que se adapte a las nuevas necesidades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577336" y="7448426"/>
            <a:ext cx="11246096" cy="413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280"/>
              </a:lnSpc>
            </a:pPr>
            <a:r>
              <a:rPr lang="en-US" sz="2523" spc="-75">
                <a:solidFill>
                  <a:srgbClr val="8D0739"/>
                </a:solidFill>
                <a:latin typeface="Roboto"/>
              </a:rPr>
              <a:t>4.3. Fortalecer la gestión del conocimiento y el sentido de pertenencia a la Biblioteca    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80651" y="2072805"/>
            <a:ext cx="14286686" cy="1966645"/>
            <a:chOff x="0" y="0"/>
            <a:chExt cx="4241657" cy="583889"/>
          </a:xfrm>
        </p:grpSpPr>
        <p:sp>
          <p:nvSpPr>
            <p:cNvPr id="3" name="Freeform 3"/>
            <p:cNvSpPr/>
            <p:nvPr/>
          </p:nvSpPr>
          <p:spPr>
            <a:xfrm>
              <a:off x="92710" y="106680"/>
              <a:ext cx="4137516" cy="464509"/>
            </a:xfrm>
            <a:custGeom>
              <a:avLst/>
              <a:gdLst/>
              <a:ahLst/>
              <a:cxnLst/>
              <a:rect l="l" t="t" r="r" b="b"/>
              <a:pathLst>
                <a:path w="4137516" h="464509">
                  <a:moveTo>
                    <a:pt x="4110847" y="275279"/>
                  </a:moveTo>
                  <a:cubicBezTo>
                    <a:pt x="4110847" y="362909"/>
                    <a:pt x="4034647" y="434029"/>
                    <a:pt x="3953366" y="434029"/>
                  </a:cubicBezTo>
                  <a:lnTo>
                    <a:pt x="66040" y="434029"/>
                  </a:lnTo>
                  <a:cubicBezTo>
                    <a:pt x="43180" y="434029"/>
                    <a:pt x="20320" y="428949"/>
                    <a:pt x="0" y="420059"/>
                  </a:cubicBezTo>
                  <a:cubicBezTo>
                    <a:pt x="26670" y="447999"/>
                    <a:pt x="63500" y="464509"/>
                    <a:pt x="120498" y="464509"/>
                  </a:cubicBezTo>
                  <a:lnTo>
                    <a:pt x="3991466" y="464509"/>
                  </a:lnTo>
                  <a:cubicBezTo>
                    <a:pt x="4071477" y="464509"/>
                    <a:pt x="4137516" y="398469"/>
                    <a:pt x="4137516" y="318459"/>
                  </a:cubicBezTo>
                  <a:lnTo>
                    <a:pt x="4137516" y="95250"/>
                  </a:lnTo>
                  <a:cubicBezTo>
                    <a:pt x="4137516" y="58420"/>
                    <a:pt x="4123547" y="25400"/>
                    <a:pt x="4101956" y="0"/>
                  </a:cubicBezTo>
                  <a:cubicBezTo>
                    <a:pt x="4108306" y="16510"/>
                    <a:pt x="4110847" y="34290"/>
                    <a:pt x="4110847" y="52070"/>
                  </a:cubicBezTo>
                  <a:lnTo>
                    <a:pt x="4110847" y="275279"/>
                  </a:lnTo>
                  <a:lnTo>
                    <a:pt x="4110847" y="275279"/>
                  </a:lnTo>
                  <a:close/>
                </a:path>
              </a:pathLst>
            </a:custGeom>
            <a:solidFill>
              <a:srgbClr val="58B9BC">
                <a:alpha val="40000"/>
              </a:srgbClr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4176887" cy="515309"/>
            </a:xfrm>
            <a:custGeom>
              <a:avLst/>
              <a:gdLst/>
              <a:ahLst/>
              <a:cxnLst/>
              <a:rect l="l" t="t" r="r" b="b"/>
              <a:pathLst>
                <a:path w="4176887" h="515309">
                  <a:moveTo>
                    <a:pt x="146050" y="515309"/>
                  </a:moveTo>
                  <a:lnTo>
                    <a:pt x="4030837" y="515309"/>
                  </a:lnTo>
                  <a:cubicBezTo>
                    <a:pt x="4110847" y="515309"/>
                    <a:pt x="4176887" y="449269"/>
                    <a:pt x="4176887" y="369259"/>
                  </a:cubicBezTo>
                  <a:lnTo>
                    <a:pt x="4176887" y="146050"/>
                  </a:lnTo>
                  <a:cubicBezTo>
                    <a:pt x="4176887" y="66040"/>
                    <a:pt x="4110847" y="0"/>
                    <a:pt x="4030837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69259"/>
                  </a:lnTo>
                  <a:cubicBezTo>
                    <a:pt x="0" y="450539"/>
                    <a:pt x="66040" y="515309"/>
                    <a:pt x="146050" y="515309"/>
                  </a:cubicBezTo>
                  <a:close/>
                </a:path>
              </a:pathLst>
            </a:custGeom>
            <a:solidFill>
              <a:srgbClr val="F6D8B6">
                <a:alpha val="40000"/>
              </a:srgbClr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241657" cy="583889"/>
            </a:xfrm>
            <a:custGeom>
              <a:avLst/>
              <a:gdLst/>
              <a:ahLst/>
              <a:cxnLst/>
              <a:rect l="l" t="t" r="r" b="b"/>
              <a:pathLst>
                <a:path w="4241657" h="583889">
                  <a:moveTo>
                    <a:pt x="4178157" y="74930"/>
                  </a:moveTo>
                  <a:cubicBezTo>
                    <a:pt x="4150216" y="30480"/>
                    <a:pt x="4100687" y="0"/>
                    <a:pt x="4043537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81959"/>
                  </a:lnTo>
                  <a:cubicBezTo>
                    <a:pt x="0" y="434029"/>
                    <a:pt x="25400" y="479749"/>
                    <a:pt x="63500" y="508959"/>
                  </a:cubicBezTo>
                  <a:cubicBezTo>
                    <a:pt x="91440" y="553409"/>
                    <a:pt x="140970" y="583889"/>
                    <a:pt x="217031" y="583889"/>
                  </a:cubicBezTo>
                  <a:lnTo>
                    <a:pt x="4082907" y="583889"/>
                  </a:lnTo>
                  <a:cubicBezTo>
                    <a:pt x="4170537" y="583889"/>
                    <a:pt x="4241657" y="512769"/>
                    <a:pt x="4241657" y="425139"/>
                  </a:cubicBezTo>
                  <a:lnTo>
                    <a:pt x="4241657" y="201930"/>
                  </a:lnTo>
                  <a:cubicBezTo>
                    <a:pt x="4241657" y="149860"/>
                    <a:pt x="4216257" y="104140"/>
                    <a:pt x="4178157" y="74930"/>
                  </a:cubicBezTo>
                  <a:close/>
                  <a:moveTo>
                    <a:pt x="12700" y="3819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043537" y="12700"/>
                  </a:lnTo>
                  <a:cubicBezTo>
                    <a:pt x="4123547" y="12700"/>
                    <a:pt x="4189587" y="78740"/>
                    <a:pt x="4189587" y="158750"/>
                  </a:cubicBezTo>
                  <a:lnTo>
                    <a:pt x="4189587" y="381959"/>
                  </a:lnTo>
                  <a:cubicBezTo>
                    <a:pt x="4189587" y="461969"/>
                    <a:pt x="4123547" y="528009"/>
                    <a:pt x="4043537" y="528009"/>
                  </a:cubicBezTo>
                  <a:lnTo>
                    <a:pt x="158750" y="528009"/>
                  </a:lnTo>
                  <a:cubicBezTo>
                    <a:pt x="78740" y="528009"/>
                    <a:pt x="12700" y="463239"/>
                    <a:pt x="12700" y="381959"/>
                  </a:cubicBezTo>
                  <a:close/>
                  <a:moveTo>
                    <a:pt x="4230227" y="425139"/>
                  </a:moveTo>
                  <a:cubicBezTo>
                    <a:pt x="4230227" y="505149"/>
                    <a:pt x="4162916" y="571189"/>
                    <a:pt x="4082907" y="571189"/>
                  </a:cubicBezTo>
                  <a:lnTo>
                    <a:pt x="217031" y="571189"/>
                  </a:lnTo>
                  <a:cubicBezTo>
                    <a:pt x="157480" y="571189"/>
                    <a:pt x="120650" y="554679"/>
                    <a:pt x="93980" y="526739"/>
                  </a:cubicBezTo>
                  <a:cubicBezTo>
                    <a:pt x="114300" y="535629"/>
                    <a:pt x="135890" y="540709"/>
                    <a:pt x="160020" y="540709"/>
                  </a:cubicBezTo>
                  <a:lnTo>
                    <a:pt x="4044807" y="540709"/>
                  </a:lnTo>
                  <a:cubicBezTo>
                    <a:pt x="4132437" y="540709"/>
                    <a:pt x="4203557" y="469589"/>
                    <a:pt x="4203557" y="381959"/>
                  </a:cubicBezTo>
                  <a:lnTo>
                    <a:pt x="4203557" y="158750"/>
                  </a:lnTo>
                  <a:cubicBezTo>
                    <a:pt x="4203557" y="140970"/>
                    <a:pt x="4199747" y="123190"/>
                    <a:pt x="4194666" y="106680"/>
                  </a:cubicBezTo>
                  <a:cubicBezTo>
                    <a:pt x="4216257" y="132080"/>
                    <a:pt x="4230227" y="165100"/>
                    <a:pt x="4230227" y="201930"/>
                  </a:cubicBezTo>
                  <a:lnTo>
                    <a:pt x="4230227" y="425139"/>
                  </a:lnTo>
                  <a:cubicBezTo>
                    <a:pt x="4230227" y="425139"/>
                    <a:pt x="4230227" y="425139"/>
                    <a:pt x="4230227" y="425139"/>
                  </a:cubicBezTo>
                  <a:close/>
                </a:path>
              </a:pathLst>
            </a:custGeom>
            <a:solidFill>
              <a:srgbClr val="5B5A5A">
                <a:alpha val="40000"/>
              </a:srgbClr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9434957" y="0"/>
            <a:ext cx="9525" cy="10511046"/>
          </a:xfrm>
          <a:prstGeom prst="rect">
            <a:avLst/>
          </a:prstGeom>
          <a:solidFill>
            <a:srgbClr val="F6D8B6">
              <a:alpha val="19608"/>
            </a:srgbClr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82405">
            <a:off x="14852552" y="124725"/>
            <a:ext cx="7315200" cy="12502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531237" y="365952"/>
            <a:ext cx="817361" cy="81633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906511" y="8928689"/>
            <a:ext cx="11267964" cy="19257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4510331" y="8468888"/>
            <a:ext cx="9237802" cy="15788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0682405">
            <a:off x="11667926" y="-346259"/>
            <a:ext cx="7315200" cy="12502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873637" y="9661883"/>
            <a:ext cx="7315200" cy="12502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82405">
            <a:off x="15821061" y="9266471"/>
            <a:ext cx="7315200" cy="125023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397386" y="224609"/>
            <a:ext cx="3807045" cy="282686"/>
            <a:chOff x="0" y="0"/>
            <a:chExt cx="5076060" cy="376915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713248" cy="376915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45131" y="0"/>
              <a:ext cx="5030929" cy="370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05"/>
                </a:lnSpc>
              </a:pPr>
              <a:r>
                <a:rPr lang="en-US" sz="1823">
                  <a:solidFill>
                    <a:srgbClr val="5B5A5A"/>
                  </a:solidFill>
                  <a:latin typeface="Roboto"/>
                </a:rPr>
                <a:t>XIII Jornadas de Buenas Prácticas</a:t>
              </a: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80449" y="2072805"/>
            <a:ext cx="2068734" cy="1861861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221525" y="759706"/>
            <a:ext cx="13444664" cy="1738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5"/>
              </a:lnSpc>
            </a:pPr>
            <a:r>
              <a:rPr lang="en-US" sz="3504" dirty="0">
                <a:solidFill>
                  <a:srgbClr val="000000"/>
                </a:solidFill>
                <a:latin typeface="Roboto Bold"/>
              </a:rPr>
              <a:t>FOMENTAMOS LA PROYECCIÓN DE LA BUS COMO ORGANIZACIÓN EXCELENTE</a:t>
            </a:r>
          </a:p>
          <a:p>
            <a:pPr>
              <a:lnSpc>
                <a:spcPts val="4555"/>
              </a:lnSpc>
            </a:pPr>
            <a:endParaRPr lang="en-US" sz="3504" dirty="0">
              <a:solidFill>
                <a:srgbClr val="000000"/>
              </a:solidFill>
              <a:latin typeface="Roboto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565707" y="2200304"/>
            <a:ext cx="13316574" cy="1568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2"/>
              </a:lnSpc>
            </a:pPr>
            <a:r>
              <a:rPr lang="en-US" sz="2363">
                <a:solidFill>
                  <a:srgbClr val="3B3B3B"/>
                </a:solidFill>
                <a:latin typeface="Roboto"/>
              </a:rPr>
              <a:t> Aumentaremos nuestra visibilidad a través de una mayor difusión de nuestras actividades y servicios tanto dentro como fuera de la institución. Esta proyección permitirá también establecer nuevas alianzas y revisar las existentes. Conseguiremos que la Biblioteca sea un espacio abierto a la ciudadanía. 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 t="46541" b="46541"/>
          <a:stretch>
            <a:fillRect/>
          </a:stretch>
        </p:blipFill>
        <p:spPr>
          <a:xfrm>
            <a:off x="5395299" y="4754208"/>
            <a:ext cx="11818348" cy="81633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/>
          <a:srcRect t="46581" b="46581"/>
          <a:stretch>
            <a:fillRect/>
          </a:stretch>
        </p:blipFill>
        <p:spPr>
          <a:xfrm rot="-10800000">
            <a:off x="5395299" y="5808914"/>
            <a:ext cx="11953299" cy="81633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rcRect t="46459" b="46459"/>
          <a:stretch>
            <a:fillRect/>
          </a:stretch>
        </p:blipFill>
        <p:spPr>
          <a:xfrm>
            <a:off x="5395299" y="7082458"/>
            <a:ext cx="11544619" cy="81633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0800000">
            <a:off x="1682833" y="5143500"/>
            <a:ext cx="3060098" cy="3060098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1038225" y="644933"/>
            <a:ext cx="2174657" cy="100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29"/>
              </a:lnSpc>
            </a:pPr>
            <a:r>
              <a:rPr lang="en-US" sz="6176">
                <a:solidFill>
                  <a:srgbClr val="58B9BC"/>
                </a:solidFill>
                <a:latin typeface="Roboto Bold"/>
              </a:rPr>
              <a:t>Línea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38225" y="4477812"/>
            <a:ext cx="4366599" cy="51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5"/>
              </a:lnSpc>
            </a:pPr>
            <a:r>
              <a:rPr lang="en-US" sz="3127">
                <a:solidFill>
                  <a:srgbClr val="3B3B3B"/>
                </a:solidFill>
                <a:latin typeface="Roboto"/>
              </a:rPr>
              <a:t>Objetivos Estratégicos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6666188" y="589549"/>
            <a:ext cx="547459" cy="34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30"/>
              </a:lnSpc>
            </a:pPr>
            <a:r>
              <a:rPr lang="en-US" sz="2099" spc="-62">
                <a:solidFill>
                  <a:srgbClr val="FFC72C"/>
                </a:solidFill>
                <a:latin typeface="Roboto"/>
              </a:rPr>
              <a:t>17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596313" y="4922591"/>
            <a:ext cx="6021546" cy="413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280"/>
              </a:lnSpc>
            </a:pPr>
            <a:r>
              <a:rPr lang="en-US" sz="2523" spc="-75">
                <a:solidFill>
                  <a:srgbClr val="8D0739"/>
                </a:solidFill>
                <a:latin typeface="Roboto"/>
              </a:rPr>
              <a:t>5.1. Fomentar la presencia de la BUS en la US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577336" y="5996175"/>
            <a:ext cx="9589226" cy="413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280"/>
              </a:lnSpc>
            </a:pPr>
            <a:r>
              <a:rPr lang="en-US" sz="2523" spc="-75">
                <a:solidFill>
                  <a:srgbClr val="8D0739"/>
                </a:solidFill>
                <a:latin typeface="Roboto"/>
              </a:rPr>
              <a:t>5.2. Fortalecer alianzas nacionales e internacionales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596313" y="7269719"/>
            <a:ext cx="9589226" cy="413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280"/>
              </a:lnSpc>
            </a:pPr>
            <a:r>
              <a:rPr lang="en-US" sz="2523" spc="-75">
                <a:solidFill>
                  <a:srgbClr val="8D0739"/>
                </a:solidFill>
                <a:latin typeface="Roboto"/>
              </a:rPr>
              <a:t>5.3.Potenciar la imagen externa consolidando la marca Biblioteca</a:t>
            </a: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4"/>
          <a:srcRect t="46581" b="46581"/>
          <a:stretch>
            <a:fillRect/>
          </a:stretch>
        </p:blipFill>
        <p:spPr>
          <a:xfrm rot="-10800000">
            <a:off x="5414037" y="8112350"/>
            <a:ext cx="11953299" cy="816339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6596074" y="8299610"/>
            <a:ext cx="9589226" cy="829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80"/>
              </a:lnSpc>
            </a:pPr>
            <a:r>
              <a:rPr lang="en-US" sz="2523" spc="-75">
                <a:solidFill>
                  <a:srgbClr val="8D0739"/>
                </a:solidFill>
                <a:latin typeface="Roboto"/>
              </a:rPr>
              <a:t>5.4. Aumentar la presencia social de la BUS</a:t>
            </a:r>
          </a:p>
          <a:p>
            <a:pPr marL="0" lvl="0" indent="0">
              <a:lnSpc>
                <a:spcPts val="3280"/>
              </a:lnSpc>
            </a:pPr>
            <a:endParaRPr lang="en-US" sz="2523" spc="-75">
              <a:solidFill>
                <a:srgbClr val="8D0739"/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34957" y="0"/>
            <a:ext cx="9525" cy="10511046"/>
          </a:xfrm>
          <a:prstGeom prst="rect">
            <a:avLst/>
          </a:prstGeom>
          <a:solidFill>
            <a:srgbClr val="F6D8B6">
              <a:alpha val="19608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82405">
            <a:off x="14852552" y="124725"/>
            <a:ext cx="7315200" cy="12502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531237" y="365952"/>
            <a:ext cx="817361" cy="8163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906511" y="8928689"/>
            <a:ext cx="11267964" cy="19257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4510331" y="8468888"/>
            <a:ext cx="9237802" cy="15788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0682405">
            <a:off x="11667926" y="-346259"/>
            <a:ext cx="7315200" cy="12502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873637" y="9661883"/>
            <a:ext cx="7315200" cy="125023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82405">
            <a:off x="15821061" y="9266471"/>
            <a:ext cx="7315200" cy="1250234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397386" y="224609"/>
            <a:ext cx="3807045" cy="282686"/>
            <a:chOff x="0" y="0"/>
            <a:chExt cx="5076060" cy="376915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713248" cy="376915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45131" y="0"/>
              <a:ext cx="5030929" cy="370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05"/>
                </a:lnSpc>
              </a:pPr>
              <a:r>
                <a:rPr lang="en-US" sz="1823">
                  <a:solidFill>
                    <a:srgbClr val="5B5A5A"/>
                  </a:solidFill>
                  <a:latin typeface="Roboto"/>
                </a:rPr>
                <a:t>XIII Jornadas de Buenas Prácticas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028700" y="778143"/>
            <a:ext cx="6407313" cy="84096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325526" y="2771309"/>
            <a:ext cx="1955305" cy="195530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0670962" y="2771166"/>
            <a:ext cx="1955448" cy="195544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8305296" y="2771309"/>
            <a:ext cx="1955305" cy="195530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3065348" y="2771166"/>
            <a:ext cx="1955448" cy="195544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5959329" y="2771309"/>
            <a:ext cx="1955305" cy="195530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3422708" y="2771309"/>
            <a:ext cx="1955305" cy="195530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1028700" y="2785859"/>
            <a:ext cx="1955305" cy="195530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/>
          <a:srcRect t="33590" b="33590"/>
          <a:stretch>
            <a:fillRect/>
          </a:stretch>
        </p:blipFill>
        <p:spPr>
          <a:xfrm>
            <a:off x="1028700" y="5115544"/>
            <a:ext cx="2490553" cy="81633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rcRect t="33590" b="33590"/>
          <a:stretch>
            <a:fillRect/>
          </a:stretch>
        </p:blipFill>
        <p:spPr>
          <a:xfrm>
            <a:off x="1055632" y="6539444"/>
            <a:ext cx="2490553" cy="81633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/>
          <a:srcRect t="33590" b="33590"/>
          <a:stretch>
            <a:fillRect/>
          </a:stretch>
        </p:blipFill>
        <p:spPr>
          <a:xfrm>
            <a:off x="1075267" y="7831746"/>
            <a:ext cx="2490553" cy="816339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1196504" y="1856056"/>
            <a:ext cx="15743413" cy="475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30"/>
              </a:lnSpc>
              <a:spcBef>
                <a:spcPct val="0"/>
              </a:spcBef>
            </a:pPr>
            <a:r>
              <a:rPr lang="en-US" sz="2869">
                <a:solidFill>
                  <a:srgbClr val="000000"/>
                </a:solidFill>
                <a:latin typeface="Roboto Bold"/>
              </a:rPr>
              <a:t>E</a:t>
            </a:r>
            <a:r>
              <a:rPr lang="en-US" sz="2869" u="none">
                <a:solidFill>
                  <a:srgbClr val="000000"/>
                </a:solidFill>
                <a:latin typeface="Roboto Bold"/>
              </a:rPr>
              <a:t>stán presentes de forma transversal en la práctica totalidad de este PD, destacando los ODS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6666188" y="589549"/>
            <a:ext cx="547459" cy="34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30"/>
              </a:lnSpc>
            </a:pPr>
            <a:r>
              <a:rPr lang="en-US" sz="2099" spc="-62">
                <a:solidFill>
                  <a:srgbClr val="FFC72C"/>
                </a:solidFill>
                <a:latin typeface="Roboto"/>
              </a:rPr>
              <a:t>23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387717" y="762330"/>
            <a:ext cx="3149585" cy="805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05"/>
              </a:lnSpc>
            </a:pPr>
            <a:r>
              <a:rPr lang="en-US" sz="4850">
                <a:solidFill>
                  <a:srgbClr val="000000"/>
                </a:solidFill>
                <a:latin typeface="Roboto Bold"/>
              </a:rPr>
              <a:t>EN LA </a:t>
            </a:r>
            <a:r>
              <a:rPr lang="en-US" sz="4850">
                <a:solidFill>
                  <a:srgbClr val="8D0739"/>
                </a:solidFill>
                <a:latin typeface="Roboto Bold"/>
              </a:rPr>
              <a:t>BUS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947778" y="5029968"/>
            <a:ext cx="12992140" cy="949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0"/>
              </a:lnSpc>
            </a:pPr>
            <a:r>
              <a:rPr lang="en-US" sz="2869">
                <a:solidFill>
                  <a:srgbClr val="000000"/>
                </a:solidFill>
                <a:latin typeface="Roboto Bold"/>
              </a:rPr>
              <a:t>Adquisición sostenible - Gestión eficaz de recursos - Economía circular - Sostenibilidad medioambiental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71812" y="5339497"/>
            <a:ext cx="2204329" cy="34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30"/>
              </a:lnSpc>
            </a:pPr>
            <a:r>
              <a:rPr lang="en-US" sz="2099" spc="-62">
                <a:solidFill>
                  <a:srgbClr val="8D0739"/>
                </a:solidFill>
                <a:latin typeface="Roboto"/>
              </a:rPr>
              <a:t>Medio Ambiente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947778" y="6690802"/>
            <a:ext cx="14289271" cy="475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0"/>
              </a:lnSpc>
            </a:pPr>
            <a:r>
              <a:rPr lang="en-US" sz="2869">
                <a:solidFill>
                  <a:srgbClr val="000000"/>
                </a:solidFill>
                <a:latin typeface="Roboto Bold"/>
              </a:rPr>
              <a:t>Estimular la economía local - Promover la contratación sostenible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18379" y="6759018"/>
            <a:ext cx="2204329" cy="34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30"/>
              </a:lnSpc>
            </a:pPr>
            <a:r>
              <a:rPr lang="en-US" sz="2099" spc="-62">
                <a:solidFill>
                  <a:srgbClr val="8D0739"/>
                </a:solidFill>
                <a:latin typeface="Roboto"/>
              </a:rPr>
              <a:t>Economía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972470" y="7750548"/>
            <a:ext cx="14289271" cy="949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0"/>
              </a:lnSpc>
            </a:pPr>
            <a:r>
              <a:rPr lang="en-US" sz="2869">
                <a:solidFill>
                  <a:srgbClr val="000000"/>
                </a:solidFill>
                <a:latin typeface="Roboto Bold"/>
              </a:rPr>
              <a:t>Facilitar la ciencia abierta - Acceso igualitario a la información - Reducción desigualdades - Difusión del patrimonio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18379" y="8051320"/>
            <a:ext cx="2204329" cy="34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30"/>
              </a:lnSpc>
            </a:pPr>
            <a:r>
              <a:rPr lang="en-US" sz="2099" spc="-62">
                <a:solidFill>
                  <a:srgbClr val="8D0739"/>
                </a:solidFill>
                <a:latin typeface="Roboto"/>
              </a:rPr>
              <a:t>Sociedad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34957" y="0"/>
            <a:ext cx="9525" cy="10511046"/>
          </a:xfrm>
          <a:prstGeom prst="rect">
            <a:avLst/>
          </a:prstGeom>
          <a:solidFill>
            <a:srgbClr val="F6D8B6">
              <a:alpha val="19608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82405">
            <a:off x="14852552" y="124725"/>
            <a:ext cx="7315200" cy="12502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531237" y="365952"/>
            <a:ext cx="817361" cy="8163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906511" y="8928689"/>
            <a:ext cx="11267964" cy="19257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4510331" y="8468888"/>
            <a:ext cx="9237802" cy="15788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0682405">
            <a:off x="11667926" y="-346259"/>
            <a:ext cx="7315200" cy="12502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873637" y="9661883"/>
            <a:ext cx="7315200" cy="125023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82405">
            <a:off x="15821061" y="9266471"/>
            <a:ext cx="7315200" cy="1250234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397386" y="224609"/>
            <a:ext cx="3807045" cy="282686"/>
            <a:chOff x="0" y="0"/>
            <a:chExt cx="5076060" cy="376915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713248" cy="376915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45131" y="0"/>
              <a:ext cx="5030929" cy="370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05"/>
                </a:lnSpc>
              </a:pPr>
              <a:r>
                <a:rPr lang="en-US" sz="1823">
                  <a:solidFill>
                    <a:srgbClr val="5B5A5A"/>
                  </a:solidFill>
                  <a:latin typeface="Roboto"/>
                </a:rPr>
                <a:t>XIII Jornadas de Buenas Prácticas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488667" y="2063304"/>
            <a:ext cx="14286686" cy="2053091"/>
            <a:chOff x="0" y="0"/>
            <a:chExt cx="4241657" cy="609554"/>
          </a:xfrm>
        </p:grpSpPr>
        <p:sp>
          <p:nvSpPr>
            <p:cNvPr id="14" name="Freeform 14"/>
            <p:cNvSpPr/>
            <p:nvPr/>
          </p:nvSpPr>
          <p:spPr>
            <a:xfrm>
              <a:off x="92710" y="106680"/>
              <a:ext cx="4137516" cy="490174"/>
            </a:xfrm>
            <a:custGeom>
              <a:avLst/>
              <a:gdLst/>
              <a:ahLst/>
              <a:cxnLst/>
              <a:rect l="l" t="t" r="r" b="b"/>
              <a:pathLst>
                <a:path w="4137516" h="490174">
                  <a:moveTo>
                    <a:pt x="4110847" y="300944"/>
                  </a:moveTo>
                  <a:cubicBezTo>
                    <a:pt x="4110847" y="388574"/>
                    <a:pt x="4034647" y="459694"/>
                    <a:pt x="3953366" y="459694"/>
                  </a:cubicBezTo>
                  <a:lnTo>
                    <a:pt x="66040" y="459694"/>
                  </a:lnTo>
                  <a:cubicBezTo>
                    <a:pt x="43180" y="459694"/>
                    <a:pt x="20320" y="454614"/>
                    <a:pt x="0" y="445724"/>
                  </a:cubicBezTo>
                  <a:cubicBezTo>
                    <a:pt x="26670" y="473664"/>
                    <a:pt x="63500" y="490174"/>
                    <a:pt x="120498" y="490174"/>
                  </a:cubicBezTo>
                  <a:lnTo>
                    <a:pt x="3991466" y="490174"/>
                  </a:lnTo>
                  <a:cubicBezTo>
                    <a:pt x="4071477" y="490174"/>
                    <a:pt x="4137516" y="424134"/>
                    <a:pt x="4137516" y="344124"/>
                  </a:cubicBezTo>
                  <a:lnTo>
                    <a:pt x="4137516" y="95250"/>
                  </a:lnTo>
                  <a:cubicBezTo>
                    <a:pt x="4137516" y="58420"/>
                    <a:pt x="4123547" y="25400"/>
                    <a:pt x="4101956" y="0"/>
                  </a:cubicBezTo>
                  <a:cubicBezTo>
                    <a:pt x="4108306" y="16510"/>
                    <a:pt x="4110847" y="34290"/>
                    <a:pt x="4110847" y="52070"/>
                  </a:cubicBezTo>
                  <a:lnTo>
                    <a:pt x="4110847" y="300944"/>
                  </a:lnTo>
                  <a:lnTo>
                    <a:pt x="4110847" y="300944"/>
                  </a:lnTo>
                  <a:close/>
                </a:path>
              </a:pathLst>
            </a:custGeom>
            <a:solidFill>
              <a:srgbClr val="E45F14">
                <a:alpha val="40000"/>
              </a:srgbClr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12700" y="12700"/>
              <a:ext cx="4176887" cy="540974"/>
            </a:xfrm>
            <a:custGeom>
              <a:avLst/>
              <a:gdLst/>
              <a:ahLst/>
              <a:cxnLst/>
              <a:rect l="l" t="t" r="r" b="b"/>
              <a:pathLst>
                <a:path w="4176887" h="540974">
                  <a:moveTo>
                    <a:pt x="146050" y="540974"/>
                  </a:moveTo>
                  <a:lnTo>
                    <a:pt x="4030837" y="540974"/>
                  </a:lnTo>
                  <a:cubicBezTo>
                    <a:pt x="4110847" y="540974"/>
                    <a:pt x="4176887" y="474934"/>
                    <a:pt x="4176887" y="394924"/>
                  </a:cubicBezTo>
                  <a:lnTo>
                    <a:pt x="4176887" y="146050"/>
                  </a:lnTo>
                  <a:cubicBezTo>
                    <a:pt x="4176887" y="66040"/>
                    <a:pt x="4110847" y="0"/>
                    <a:pt x="4030837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94924"/>
                  </a:lnTo>
                  <a:cubicBezTo>
                    <a:pt x="0" y="476204"/>
                    <a:pt x="66040" y="540974"/>
                    <a:pt x="146050" y="540974"/>
                  </a:cubicBezTo>
                  <a:close/>
                </a:path>
              </a:pathLst>
            </a:custGeom>
            <a:solidFill>
              <a:srgbClr val="F6D8B6">
                <a:alpha val="40000"/>
              </a:srgbClr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4241657" cy="609554"/>
            </a:xfrm>
            <a:custGeom>
              <a:avLst/>
              <a:gdLst/>
              <a:ahLst/>
              <a:cxnLst/>
              <a:rect l="l" t="t" r="r" b="b"/>
              <a:pathLst>
                <a:path w="4241657" h="609554">
                  <a:moveTo>
                    <a:pt x="4178157" y="74930"/>
                  </a:moveTo>
                  <a:cubicBezTo>
                    <a:pt x="4150216" y="30480"/>
                    <a:pt x="4100687" y="0"/>
                    <a:pt x="4043537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407624"/>
                  </a:lnTo>
                  <a:cubicBezTo>
                    <a:pt x="0" y="459694"/>
                    <a:pt x="25400" y="505414"/>
                    <a:pt x="63500" y="534624"/>
                  </a:cubicBezTo>
                  <a:cubicBezTo>
                    <a:pt x="91440" y="579074"/>
                    <a:pt x="140970" y="609554"/>
                    <a:pt x="217031" y="609554"/>
                  </a:cubicBezTo>
                  <a:lnTo>
                    <a:pt x="4082907" y="609554"/>
                  </a:lnTo>
                  <a:cubicBezTo>
                    <a:pt x="4170537" y="609554"/>
                    <a:pt x="4241657" y="538434"/>
                    <a:pt x="4241657" y="450804"/>
                  </a:cubicBezTo>
                  <a:lnTo>
                    <a:pt x="4241657" y="201930"/>
                  </a:lnTo>
                  <a:cubicBezTo>
                    <a:pt x="4241657" y="149860"/>
                    <a:pt x="4216257" y="104140"/>
                    <a:pt x="4178157" y="74930"/>
                  </a:cubicBezTo>
                  <a:close/>
                  <a:moveTo>
                    <a:pt x="12700" y="407624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043537" y="12700"/>
                  </a:lnTo>
                  <a:cubicBezTo>
                    <a:pt x="4123547" y="12700"/>
                    <a:pt x="4189587" y="78740"/>
                    <a:pt x="4189587" y="158750"/>
                  </a:cubicBezTo>
                  <a:lnTo>
                    <a:pt x="4189587" y="407624"/>
                  </a:lnTo>
                  <a:cubicBezTo>
                    <a:pt x="4189587" y="487634"/>
                    <a:pt x="4123547" y="553674"/>
                    <a:pt x="4043537" y="553674"/>
                  </a:cubicBezTo>
                  <a:lnTo>
                    <a:pt x="158750" y="553674"/>
                  </a:lnTo>
                  <a:cubicBezTo>
                    <a:pt x="78740" y="553674"/>
                    <a:pt x="12700" y="488904"/>
                    <a:pt x="12700" y="407624"/>
                  </a:cubicBezTo>
                  <a:close/>
                  <a:moveTo>
                    <a:pt x="4230227" y="450804"/>
                  </a:moveTo>
                  <a:cubicBezTo>
                    <a:pt x="4230227" y="530814"/>
                    <a:pt x="4162916" y="596854"/>
                    <a:pt x="4082907" y="596854"/>
                  </a:cubicBezTo>
                  <a:lnTo>
                    <a:pt x="217031" y="596854"/>
                  </a:lnTo>
                  <a:cubicBezTo>
                    <a:pt x="157480" y="596854"/>
                    <a:pt x="120650" y="580344"/>
                    <a:pt x="93980" y="552404"/>
                  </a:cubicBezTo>
                  <a:cubicBezTo>
                    <a:pt x="114300" y="561294"/>
                    <a:pt x="135890" y="566374"/>
                    <a:pt x="160020" y="566374"/>
                  </a:cubicBezTo>
                  <a:lnTo>
                    <a:pt x="4044807" y="566374"/>
                  </a:lnTo>
                  <a:cubicBezTo>
                    <a:pt x="4132437" y="566374"/>
                    <a:pt x="4203557" y="495254"/>
                    <a:pt x="4203557" y="407624"/>
                  </a:cubicBezTo>
                  <a:lnTo>
                    <a:pt x="4203557" y="158750"/>
                  </a:lnTo>
                  <a:cubicBezTo>
                    <a:pt x="4203557" y="140970"/>
                    <a:pt x="4199747" y="123190"/>
                    <a:pt x="4194666" y="106680"/>
                  </a:cubicBezTo>
                  <a:cubicBezTo>
                    <a:pt x="4216257" y="132080"/>
                    <a:pt x="4230227" y="165100"/>
                    <a:pt x="4230227" y="201930"/>
                  </a:cubicBezTo>
                  <a:lnTo>
                    <a:pt x="4230227" y="450804"/>
                  </a:lnTo>
                  <a:cubicBezTo>
                    <a:pt x="4230227" y="450804"/>
                    <a:pt x="4230227" y="450804"/>
                    <a:pt x="4230227" y="450804"/>
                  </a:cubicBezTo>
                  <a:close/>
                </a:path>
              </a:pathLst>
            </a:custGeom>
            <a:solidFill>
              <a:srgbClr val="8D0739">
                <a:alpha val="40000"/>
              </a:srgbClr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12647" y="2465901"/>
            <a:ext cx="5633664" cy="5131755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343050" y="881013"/>
            <a:ext cx="9119257" cy="775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29"/>
              </a:lnSpc>
            </a:pPr>
            <a:r>
              <a:rPr lang="en-US" sz="4714">
                <a:solidFill>
                  <a:srgbClr val="000000"/>
                </a:solidFill>
                <a:latin typeface="Roboto Bold"/>
              </a:rPr>
              <a:t>Evaluación: Indicadores del PD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666188" y="589549"/>
            <a:ext cx="547459" cy="34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30"/>
              </a:lnSpc>
            </a:pPr>
            <a:r>
              <a:rPr lang="en-US" sz="2099" spc="-62">
                <a:solidFill>
                  <a:srgbClr val="FFC72C"/>
                </a:solidFill>
                <a:latin typeface="Roboto"/>
              </a:rPr>
              <a:t>19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486400" y="2602772"/>
            <a:ext cx="11374839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67"/>
              </a:lnSpc>
            </a:pPr>
            <a:r>
              <a:rPr lang="en-US" sz="4000" dirty="0" err="1">
                <a:solidFill>
                  <a:srgbClr val="3B3B3B"/>
                </a:solidFill>
                <a:latin typeface="Roboto"/>
              </a:rPr>
              <a:t>Todas</a:t>
            </a:r>
            <a:r>
              <a:rPr lang="en-US" sz="4000" dirty="0">
                <a:solidFill>
                  <a:srgbClr val="3B3B3B"/>
                </a:solidFill>
                <a:latin typeface="Roboto"/>
              </a:rPr>
              <a:t> las </a:t>
            </a:r>
            <a:r>
              <a:rPr lang="en-US" sz="4000" dirty="0" err="1">
                <a:solidFill>
                  <a:srgbClr val="3B3B3B"/>
                </a:solidFill>
                <a:latin typeface="Roboto"/>
              </a:rPr>
              <a:t>líneas</a:t>
            </a:r>
            <a:r>
              <a:rPr lang="en-US" sz="4000" dirty="0">
                <a:solidFill>
                  <a:srgbClr val="3B3B3B"/>
                </a:solidFill>
                <a:latin typeface="Roboto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Roboto"/>
              </a:rPr>
              <a:t>estratégicas</a:t>
            </a:r>
            <a:r>
              <a:rPr lang="en-US" sz="4000" dirty="0">
                <a:solidFill>
                  <a:srgbClr val="3B3B3B"/>
                </a:solidFill>
                <a:latin typeface="Roboto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Roboto"/>
              </a:rPr>
              <a:t>tienen</a:t>
            </a:r>
            <a:r>
              <a:rPr lang="en-US" sz="4000" dirty="0">
                <a:solidFill>
                  <a:srgbClr val="3B3B3B"/>
                </a:solidFill>
                <a:latin typeface="Roboto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Roboto"/>
              </a:rPr>
              <a:t>indicadores</a:t>
            </a:r>
            <a:r>
              <a:rPr lang="en-US" sz="4000" dirty="0">
                <a:solidFill>
                  <a:srgbClr val="3B3B3B"/>
                </a:solidFill>
                <a:latin typeface="Roboto"/>
              </a:rPr>
              <a:t> </a:t>
            </a:r>
            <a:r>
              <a:rPr lang="en-US" sz="4000" dirty="0" err="1">
                <a:solidFill>
                  <a:srgbClr val="3B3B3B"/>
                </a:solidFill>
                <a:latin typeface="Roboto"/>
              </a:rPr>
              <a:t>asociados</a:t>
            </a:r>
            <a:endParaRPr lang="en-US" sz="4000" dirty="0">
              <a:solidFill>
                <a:srgbClr val="3B3B3B"/>
              </a:solidFill>
              <a:latin typeface="Roboto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826012" y="4954905"/>
            <a:ext cx="4635976" cy="34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  <a:spcBef>
                <a:spcPct val="0"/>
              </a:spcBef>
            </a:pPr>
            <a:r>
              <a:rPr lang="en-US" sz="2100" spc="-63">
                <a:solidFill>
                  <a:srgbClr val="000000"/>
                </a:solidFill>
                <a:latin typeface="Roboto"/>
              </a:rPr>
              <a:t>• Nº de documentos depositados en idUS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870620" y="6903260"/>
            <a:ext cx="6981666" cy="34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  <a:spcBef>
                <a:spcPct val="0"/>
              </a:spcBef>
            </a:pPr>
            <a:r>
              <a:rPr lang="en-US" sz="2100" spc="-63">
                <a:solidFill>
                  <a:srgbClr val="000000"/>
                </a:solidFill>
                <a:latin typeface="Roboto"/>
              </a:rPr>
              <a:t>• Número de cursos de formación para el personal investigador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870620" y="7890202"/>
            <a:ext cx="6074410" cy="34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  <a:spcBef>
                <a:spcPct val="0"/>
              </a:spcBef>
            </a:pPr>
            <a:r>
              <a:rPr lang="en-US" sz="2100" spc="-63">
                <a:solidFill>
                  <a:srgbClr val="000000"/>
                </a:solidFill>
                <a:latin typeface="Roboto"/>
              </a:rPr>
              <a:t>• Nº de descargas de artículos de revistas electrónicas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443369" y="5003204"/>
            <a:ext cx="4770279" cy="34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  <a:spcBef>
                <a:spcPct val="0"/>
              </a:spcBef>
            </a:pPr>
            <a:r>
              <a:rPr lang="en-US" sz="2100" spc="-63">
                <a:solidFill>
                  <a:srgbClr val="000000"/>
                </a:solidFill>
                <a:latin typeface="Roboto"/>
              </a:rPr>
              <a:t>• Visitas al catálogo de la Biblioteca, FAMA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443369" y="5905804"/>
            <a:ext cx="4755674" cy="34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  <a:spcBef>
                <a:spcPct val="0"/>
              </a:spcBef>
            </a:pPr>
            <a:r>
              <a:rPr lang="en-US" sz="2100" spc="-63">
                <a:solidFill>
                  <a:srgbClr val="000000"/>
                </a:solidFill>
                <a:latin typeface="Roboto"/>
              </a:rPr>
              <a:t>• Estudiantes por ordenador de uso público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826012" y="5905804"/>
            <a:ext cx="5119688" cy="34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  <a:spcBef>
                <a:spcPct val="0"/>
              </a:spcBef>
            </a:pPr>
            <a:r>
              <a:rPr lang="en-US" sz="2100" spc="-63">
                <a:solidFill>
                  <a:srgbClr val="000000"/>
                </a:solidFill>
                <a:latin typeface="Roboto"/>
              </a:rPr>
              <a:t>• Horas de formación recibidas por el personal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626674" y="6903260"/>
            <a:ext cx="2350294" cy="34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  <a:spcBef>
                <a:spcPct val="0"/>
              </a:spcBef>
            </a:pPr>
            <a:r>
              <a:rPr lang="en-US" sz="2100" spc="-63">
                <a:solidFill>
                  <a:srgbClr val="000000"/>
                </a:solidFill>
                <a:latin typeface="Roboto"/>
              </a:rPr>
              <a:t>• Nº de exposiciones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928316" y="7890202"/>
            <a:ext cx="3270726" cy="34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  <a:spcBef>
                <a:spcPct val="0"/>
              </a:spcBef>
            </a:pPr>
            <a:r>
              <a:rPr lang="en-US" sz="2100" spc="-63">
                <a:solidFill>
                  <a:srgbClr val="000000"/>
                </a:solidFill>
                <a:latin typeface="Roboto"/>
              </a:rPr>
              <a:t>• Nº de alianzas establecidas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05072" y="5003183"/>
            <a:ext cx="9104450" cy="401533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039854" y="2746057"/>
            <a:ext cx="7168430" cy="1182212"/>
            <a:chOff x="0" y="0"/>
            <a:chExt cx="2971744" cy="490098"/>
          </a:xfrm>
        </p:grpSpPr>
        <p:sp>
          <p:nvSpPr>
            <p:cNvPr id="3" name="Freeform 3"/>
            <p:cNvSpPr/>
            <p:nvPr/>
          </p:nvSpPr>
          <p:spPr>
            <a:xfrm>
              <a:off x="92710" y="106680"/>
              <a:ext cx="2867604" cy="370718"/>
            </a:xfrm>
            <a:custGeom>
              <a:avLst/>
              <a:gdLst/>
              <a:ahLst/>
              <a:cxnLst/>
              <a:rect l="l" t="t" r="r" b="b"/>
              <a:pathLst>
                <a:path w="2867604" h="370718">
                  <a:moveTo>
                    <a:pt x="2840934" y="181488"/>
                  </a:moveTo>
                  <a:cubicBezTo>
                    <a:pt x="2840934" y="269118"/>
                    <a:pt x="2764734" y="340238"/>
                    <a:pt x="2683454" y="340238"/>
                  </a:cubicBezTo>
                  <a:lnTo>
                    <a:pt x="66040" y="340238"/>
                  </a:lnTo>
                  <a:cubicBezTo>
                    <a:pt x="43180" y="340238"/>
                    <a:pt x="20320" y="335158"/>
                    <a:pt x="0" y="326268"/>
                  </a:cubicBezTo>
                  <a:cubicBezTo>
                    <a:pt x="26670" y="354208"/>
                    <a:pt x="63500" y="370718"/>
                    <a:pt x="112404" y="370718"/>
                  </a:cubicBezTo>
                  <a:lnTo>
                    <a:pt x="2721554" y="370718"/>
                  </a:lnTo>
                  <a:cubicBezTo>
                    <a:pt x="2801564" y="370718"/>
                    <a:pt x="2867604" y="304678"/>
                    <a:pt x="2867604" y="224668"/>
                  </a:cubicBezTo>
                  <a:lnTo>
                    <a:pt x="2867604" y="95250"/>
                  </a:lnTo>
                  <a:cubicBezTo>
                    <a:pt x="2867604" y="58420"/>
                    <a:pt x="2853634" y="25400"/>
                    <a:pt x="2832044" y="0"/>
                  </a:cubicBezTo>
                  <a:cubicBezTo>
                    <a:pt x="2838394" y="16510"/>
                    <a:pt x="2840934" y="34290"/>
                    <a:pt x="2840934" y="52070"/>
                  </a:cubicBezTo>
                  <a:lnTo>
                    <a:pt x="2840934" y="181488"/>
                  </a:lnTo>
                  <a:lnTo>
                    <a:pt x="2840934" y="181488"/>
                  </a:lnTo>
                  <a:close/>
                </a:path>
              </a:pathLst>
            </a:custGeom>
            <a:solidFill>
              <a:srgbClr val="8D0739">
                <a:alpha val="40000"/>
              </a:srgbClr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906974" cy="421518"/>
            </a:xfrm>
            <a:custGeom>
              <a:avLst/>
              <a:gdLst/>
              <a:ahLst/>
              <a:cxnLst/>
              <a:rect l="l" t="t" r="r" b="b"/>
              <a:pathLst>
                <a:path w="2906974" h="421518">
                  <a:moveTo>
                    <a:pt x="146050" y="421518"/>
                  </a:moveTo>
                  <a:lnTo>
                    <a:pt x="2760924" y="421518"/>
                  </a:lnTo>
                  <a:cubicBezTo>
                    <a:pt x="2840934" y="421518"/>
                    <a:pt x="2906974" y="355478"/>
                    <a:pt x="2906974" y="275468"/>
                  </a:cubicBezTo>
                  <a:lnTo>
                    <a:pt x="2906974" y="146050"/>
                  </a:lnTo>
                  <a:cubicBezTo>
                    <a:pt x="2906974" y="66040"/>
                    <a:pt x="2840934" y="0"/>
                    <a:pt x="2760924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75468"/>
                  </a:lnTo>
                  <a:cubicBezTo>
                    <a:pt x="0" y="356748"/>
                    <a:pt x="66040" y="421518"/>
                    <a:pt x="146050" y="421518"/>
                  </a:cubicBezTo>
                  <a:close/>
                </a:path>
              </a:pathLst>
            </a:custGeom>
            <a:solidFill>
              <a:srgbClr val="CFCFCF">
                <a:alpha val="40000"/>
              </a:srgbClr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971744" cy="490098"/>
            </a:xfrm>
            <a:custGeom>
              <a:avLst/>
              <a:gdLst/>
              <a:ahLst/>
              <a:cxnLst/>
              <a:rect l="l" t="t" r="r" b="b"/>
              <a:pathLst>
                <a:path w="2971744" h="490098">
                  <a:moveTo>
                    <a:pt x="2908244" y="74930"/>
                  </a:moveTo>
                  <a:cubicBezTo>
                    <a:pt x="2880304" y="30480"/>
                    <a:pt x="2830774" y="0"/>
                    <a:pt x="2773624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88168"/>
                  </a:lnTo>
                  <a:cubicBezTo>
                    <a:pt x="0" y="340238"/>
                    <a:pt x="25400" y="385958"/>
                    <a:pt x="63500" y="415168"/>
                  </a:cubicBezTo>
                  <a:cubicBezTo>
                    <a:pt x="91440" y="459618"/>
                    <a:pt x="140970" y="490098"/>
                    <a:pt x="207674" y="490098"/>
                  </a:cubicBezTo>
                  <a:lnTo>
                    <a:pt x="2812994" y="490098"/>
                  </a:lnTo>
                  <a:cubicBezTo>
                    <a:pt x="2900624" y="490098"/>
                    <a:pt x="2971744" y="418978"/>
                    <a:pt x="2971744" y="331348"/>
                  </a:cubicBezTo>
                  <a:lnTo>
                    <a:pt x="2971744" y="201930"/>
                  </a:lnTo>
                  <a:cubicBezTo>
                    <a:pt x="2971744" y="149860"/>
                    <a:pt x="2946344" y="104140"/>
                    <a:pt x="2908244" y="74930"/>
                  </a:cubicBezTo>
                  <a:close/>
                  <a:moveTo>
                    <a:pt x="12700" y="28816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773624" y="12700"/>
                  </a:lnTo>
                  <a:cubicBezTo>
                    <a:pt x="2853634" y="12700"/>
                    <a:pt x="2919674" y="78740"/>
                    <a:pt x="2919674" y="158750"/>
                  </a:cubicBezTo>
                  <a:lnTo>
                    <a:pt x="2919674" y="288168"/>
                  </a:lnTo>
                  <a:cubicBezTo>
                    <a:pt x="2919674" y="368178"/>
                    <a:pt x="2853634" y="434218"/>
                    <a:pt x="2773624" y="434218"/>
                  </a:cubicBezTo>
                  <a:lnTo>
                    <a:pt x="158750" y="434218"/>
                  </a:lnTo>
                  <a:cubicBezTo>
                    <a:pt x="78740" y="434218"/>
                    <a:pt x="12700" y="369448"/>
                    <a:pt x="12700" y="288168"/>
                  </a:cubicBezTo>
                  <a:close/>
                  <a:moveTo>
                    <a:pt x="2960314" y="331348"/>
                  </a:moveTo>
                  <a:cubicBezTo>
                    <a:pt x="2960314" y="411358"/>
                    <a:pt x="2893004" y="477398"/>
                    <a:pt x="2812994" y="477398"/>
                  </a:cubicBezTo>
                  <a:lnTo>
                    <a:pt x="207674" y="477398"/>
                  </a:lnTo>
                  <a:cubicBezTo>
                    <a:pt x="157480" y="477398"/>
                    <a:pt x="120650" y="460888"/>
                    <a:pt x="93980" y="432948"/>
                  </a:cubicBezTo>
                  <a:cubicBezTo>
                    <a:pt x="114300" y="441838"/>
                    <a:pt x="135890" y="446918"/>
                    <a:pt x="160020" y="446918"/>
                  </a:cubicBezTo>
                  <a:lnTo>
                    <a:pt x="2774894" y="446918"/>
                  </a:lnTo>
                  <a:cubicBezTo>
                    <a:pt x="2862524" y="446918"/>
                    <a:pt x="2933644" y="375798"/>
                    <a:pt x="2933644" y="288168"/>
                  </a:cubicBezTo>
                  <a:lnTo>
                    <a:pt x="2933644" y="158750"/>
                  </a:lnTo>
                  <a:cubicBezTo>
                    <a:pt x="2933644" y="140970"/>
                    <a:pt x="2929834" y="123190"/>
                    <a:pt x="2924754" y="106680"/>
                  </a:cubicBezTo>
                  <a:cubicBezTo>
                    <a:pt x="2946344" y="132080"/>
                    <a:pt x="2960314" y="165100"/>
                    <a:pt x="2960314" y="201930"/>
                  </a:cubicBezTo>
                  <a:lnTo>
                    <a:pt x="2960314" y="331348"/>
                  </a:lnTo>
                  <a:cubicBezTo>
                    <a:pt x="2960314" y="331348"/>
                    <a:pt x="2960314" y="331348"/>
                    <a:pt x="2960314" y="331348"/>
                  </a:cubicBezTo>
                  <a:close/>
                </a:path>
              </a:pathLst>
            </a:custGeom>
            <a:solidFill>
              <a:srgbClr val="8D0739">
                <a:alpha val="40000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752452" y="1810567"/>
            <a:ext cx="8778785" cy="1452928"/>
            <a:chOff x="0" y="0"/>
            <a:chExt cx="3125186" cy="517232"/>
          </a:xfrm>
        </p:grpSpPr>
        <p:sp>
          <p:nvSpPr>
            <p:cNvPr id="7" name="Freeform 7"/>
            <p:cNvSpPr/>
            <p:nvPr/>
          </p:nvSpPr>
          <p:spPr>
            <a:xfrm>
              <a:off x="92710" y="106680"/>
              <a:ext cx="3021046" cy="397852"/>
            </a:xfrm>
            <a:custGeom>
              <a:avLst/>
              <a:gdLst/>
              <a:ahLst/>
              <a:cxnLst/>
              <a:rect l="l" t="t" r="r" b="b"/>
              <a:pathLst>
                <a:path w="3021046" h="397852">
                  <a:moveTo>
                    <a:pt x="2994376" y="208622"/>
                  </a:moveTo>
                  <a:cubicBezTo>
                    <a:pt x="2994376" y="296252"/>
                    <a:pt x="2918176" y="367372"/>
                    <a:pt x="2836896" y="367372"/>
                  </a:cubicBezTo>
                  <a:lnTo>
                    <a:pt x="66040" y="367372"/>
                  </a:lnTo>
                  <a:cubicBezTo>
                    <a:pt x="43180" y="367372"/>
                    <a:pt x="20320" y="362292"/>
                    <a:pt x="0" y="353402"/>
                  </a:cubicBezTo>
                  <a:cubicBezTo>
                    <a:pt x="26670" y="381342"/>
                    <a:pt x="63500" y="397852"/>
                    <a:pt x="113382" y="397852"/>
                  </a:cubicBezTo>
                  <a:lnTo>
                    <a:pt x="2874996" y="397852"/>
                  </a:lnTo>
                  <a:cubicBezTo>
                    <a:pt x="2955006" y="397852"/>
                    <a:pt x="3021046" y="331812"/>
                    <a:pt x="3021046" y="251802"/>
                  </a:cubicBezTo>
                  <a:lnTo>
                    <a:pt x="3021046" y="95250"/>
                  </a:lnTo>
                  <a:cubicBezTo>
                    <a:pt x="3021046" y="58420"/>
                    <a:pt x="3007076" y="25400"/>
                    <a:pt x="2985486" y="0"/>
                  </a:cubicBezTo>
                  <a:cubicBezTo>
                    <a:pt x="2991836" y="16510"/>
                    <a:pt x="2994376" y="34290"/>
                    <a:pt x="2994376" y="52070"/>
                  </a:cubicBezTo>
                  <a:lnTo>
                    <a:pt x="2994376" y="208622"/>
                  </a:lnTo>
                  <a:lnTo>
                    <a:pt x="2994376" y="208622"/>
                  </a:lnTo>
                  <a:close/>
                </a:path>
              </a:pathLst>
            </a:custGeom>
            <a:solidFill>
              <a:srgbClr val="E1B62F">
                <a:alpha val="40000"/>
              </a:srgbClr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12700" y="12700"/>
              <a:ext cx="3060416" cy="448652"/>
            </a:xfrm>
            <a:custGeom>
              <a:avLst/>
              <a:gdLst/>
              <a:ahLst/>
              <a:cxnLst/>
              <a:rect l="l" t="t" r="r" b="b"/>
              <a:pathLst>
                <a:path w="3060416" h="448652">
                  <a:moveTo>
                    <a:pt x="146050" y="448652"/>
                  </a:moveTo>
                  <a:lnTo>
                    <a:pt x="2914366" y="448652"/>
                  </a:lnTo>
                  <a:cubicBezTo>
                    <a:pt x="2994376" y="448652"/>
                    <a:pt x="3060416" y="382612"/>
                    <a:pt x="3060416" y="302602"/>
                  </a:cubicBezTo>
                  <a:lnTo>
                    <a:pt x="3060416" y="146050"/>
                  </a:lnTo>
                  <a:cubicBezTo>
                    <a:pt x="3060416" y="66040"/>
                    <a:pt x="2994376" y="0"/>
                    <a:pt x="2914366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02602"/>
                  </a:lnTo>
                  <a:cubicBezTo>
                    <a:pt x="0" y="383882"/>
                    <a:pt x="66040" y="448652"/>
                    <a:pt x="146050" y="448652"/>
                  </a:cubicBezTo>
                  <a:close/>
                </a:path>
              </a:pathLst>
            </a:custGeom>
            <a:solidFill>
              <a:srgbClr val="CFCFCF">
                <a:alpha val="40000"/>
              </a:srgbClr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3125186" cy="517232"/>
            </a:xfrm>
            <a:custGeom>
              <a:avLst/>
              <a:gdLst/>
              <a:ahLst/>
              <a:cxnLst/>
              <a:rect l="l" t="t" r="r" b="b"/>
              <a:pathLst>
                <a:path w="3125186" h="517232">
                  <a:moveTo>
                    <a:pt x="3061686" y="74930"/>
                  </a:moveTo>
                  <a:cubicBezTo>
                    <a:pt x="3033746" y="30480"/>
                    <a:pt x="2984216" y="0"/>
                    <a:pt x="2927066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15302"/>
                  </a:lnTo>
                  <a:cubicBezTo>
                    <a:pt x="0" y="367372"/>
                    <a:pt x="25400" y="413092"/>
                    <a:pt x="63500" y="442302"/>
                  </a:cubicBezTo>
                  <a:cubicBezTo>
                    <a:pt x="91440" y="486752"/>
                    <a:pt x="140970" y="517232"/>
                    <a:pt x="208804" y="517232"/>
                  </a:cubicBezTo>
                  <a:lnTo>
                    <a:pt x="2966436" y="517232"/>
                  </a:lnTo>
                  <a:cubicBezTo>
                    <a:pt x="3054066" y="517232"/>
                    <a:pt x="3125186" y="446112"/>
                    <a:pt x="3125186" y="358482"/>
                  </a:cubicBezTo>
                  <a:lnTo>
                    <a:pt x="3125186" y="201930"/>
                  </a:lnTo>
                  <a:cubicBezTo>
                    <a:pt x="3125186" y="149860"/>
                    <a:pt x="3099786" y="104140"/>
                    <a:pt x="3061686" y="74930"/>
                  </a:cubicBezTo>
                  <a:close/>
                  <a:moveTo>
                    <a:pt x="12700" y="3153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927066" y="12700"/>
                  </a:lnTo>
                  <a:cubicBezTo>
                    <a:pt x="3007076" y="12700"/>
                    <a:pt x="3073116" y="78740"/>
                    <a:pt x="3073116" y="158750"/>
                  </a:cubicBezTo>
                  <a:lnTo>
                    <a:pt x="3073116" y="315302"/>
                  </a:lnTo>
                  <a:cubicBezTo>
                    <a:pt x="3073116" y="395312"/>
                    <a:pt x="3007076" y="461352"/>
                    <a:pt x="2927066" y="461352"/>
                  </a:cubicBezTo>
                  <a:lnTo>
                    <a:pt x="158750" y="461352"/>
                  </a:lnTo>
                  <a:cubicBezTo>
                    <a:pt x="78740" y="461352"/>
                    <a:pt x="12700" y="396582"/>
                    <a:pt x="12700" y="315302"/>
                  </a:cubicBezTo>
                  <a:close/>
                  <a:moveTo>
                    <a:pt x="3113756" y="358482"/>
                  </a:moveTo>
                  <a:cubicBezTo>
                    <a:pt x="3113756" y="438492"/>
                    <a:pt x="3046446" y="504532"/>
                    <a:pt x="2966436" y="504532"/>
                  </a:cubicBezTo>
                  <a:lnTo>
                    <a:pt x="208804" y="504532"/>
                  </a:lnTo>
                  <a:cubicBezTo>
                    <a:pt x="157480" y="504532"/>
                    <a:pt x="120650" y="488022"/>
                    <a:pt x="93980" y="460082"/>
                  </a:cubicBezTo>
                  <a:cubicBezTo>
                    <a:pt x="114300" y="468972"/>
                    <a:pt x="135890" y="474052"/>
                    <a:pt x="160020" y="474052"/>
                  </a:cubicBezTo>
                  <a:lnTo>
                    <a:pt x="2928336" y="474052"/>
                  </a:lnTo>
                  <a:cubicBezTo>
                    <a:pt x="3015966" y="474052"/>
                    <a:pt x="3087086" y="402932"/>
                    <a:pt x="3087086" y="315302"/>
                  </a:cubicBezTo>
                  <a:lnTo>
                    <a:pt x="3087086" y="158750"/>
                  </a:lnTo>
                  <a:cubicBezTo>
                    <a:pt x="3087086" y="140970"/>
                    <a:pt x="3083276" y="123190"/>
                    <a:pt x="3078196" y="106680"/>
                  </a:cubicBezTo>
                  <a:cubicBezTo>
                    <a:pt x="3099786" y="132080"/>
                    <a:pt x="3113756" y="165100"/>
                    <a:pt x="3113756" y="201930"/>
                  </a:cubicBezTo>
                  <a:lnTo>
                    <a:pt x="3113756" y="358482"/>
                  </a:lnTo>
                  <a:cubicBezTo>
                    <a:pt x="3113756" y="358482"/>
                    <a:pt x="3113756" y="358482"/>
                    <a:pt x="3113756" y="358482"/>
                  </a:cubicBezTo>
                  <a:close/>
                </a:path>
              </a:pathLst>
            </a:custGeom>
            <a:solidFill>
              <a:srgbClr val="E45F14">
                <a:alpha val="40000"/>
              </a:srgbClr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9434957" y="0"/>
            <a:ext cx="9525" cy="10511046"/>
          </a:xfrm>
          <a:prstGeom prst="rect">
            <a:avLst/>
          </a:prstGeom>
          <a:solidFill>
            <a:srgbClr val="F6D8B6">
              <a:alpha val="19608"/>
            </a:srgbClr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682405">
            <a:off x="14852552" y="124725"/>
            <a:ext cx="7315200" cy="12502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531237" y="365952"/>
            <a:ext cx="817361" cy="81633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06511" y="8928689"/>
            <a:ext cx="11267964" cy="192579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4510331" y="8468888"/>
            <a:ext cx="9237802" cy="157882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682405">
            <a:off x="11667926" y="-346259"/>
            <a:ext cx="7315200" cy="125023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873637" y="9661883"/>
            <a:ext cx="7315200" cy="12502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682405">
            <a:off x="15821061" y="9266471"/>
            <a:ext cx="7315200" cy="1250234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397386" y="224609"/>
            <a:ext cx="3807045" cy="282686"/>
            <a:chOff x="0" y="0"/>
            <a:chExt cx="5076060" cy="376915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713248" cy="376915"/>
            </a:xfrm>
            <a:prstGeom prst="rect">
              <a:avLst/>
            </a:prstGeom>
          </p:spPr>
        </p:pic>
        <p:sp>
          <p:nvSpPr>
            <p:cNvPr id="20" name="TextBox 20"/>
            <p:cNvSpPr txBox="1"/>
            <p:nvPr/>
          </p:nvSpPr>
          <p:spPr>
            <a:xfrm>
              <a:off x="45131" y="0"/>
              <a:ext cx="5030929" cy="370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05"/>
                </a:lnSpc>
              </a:pPr>
              <a:r>
                <a:rPr lang="en-US" sz="1823">
                  <a:solidFill>
                    <a:srgbClr val="5B5A5A"/>
                  </a:solidFill>
                  <a:latin typeface="Roboto"/>
                </a:rPr>
                <a:t>XIII Jornadas de Buenas Prácticas</a:t>
              </a:r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4"/>
          <a:srcRect b="2473"/>
          <a:stretch>
            <a:fillRect/>
          </a:stretch>
        </p:blipFill>
        <p:spPr>
          <a:xfrm>
            <a:off x="397386" y="4712253"/>
            <a:ext cx="6303377" cy="340906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2867177" y="3804172"/>
            <a:ext cx="3106736" cy="89219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0227373" y="3337163"/>
            <a:ext cx="6311160" cy="3114863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1343050" y="3129580"/>
            <a:ext cx="6753246" cy="503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7"/>
              </a:lnSpc>
            </a:pPr>
            <a:r>
              <a:rPr lang="en-US" sz="3051">
                <a:solidFill>
                  <a:srgbClr val="3B3B3B"/>
                </a:solidFill>
                <a:latin typeface="Roboto"/>
              </a:rPr>
              <a:t>Todo el PD se monitorizará a través de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43050" y="881013"/>
            <a:ext cx="8621269" cy="775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29"/>
              </a:lnSpc>
            </a:pPr>
            <a:r>
              <a:rPr lang="en-US" sz="4714">
                <a:solidFill>
                  <a:srgbClr val="000000"/>
                </a:solidFill>
                <a:latin typeface="Roboto Bold"/>
              </a:rPr>
              <a:t>Evaluación: herramientas BUS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6666188" y="589549"/>
            <a:ext cx="547459" cy="34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30"/>
              </a:lnSpc>
            </a:pPr>
            <a:r>
              <a:rPr lang="en-US" sz="2099" spc="-62">
                <a:solidFill>
                  <a:srgbClr val="FFC72C"/>
                </a:solidFill>
                <a:latin typeface="Roboto"/>
              </a:rPr>
              <a:t>20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871230" y="1982506"/>
            <a:ext cx="8466136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7"/>
              </a:lnSpc>
            </a:pPr>
            <a:r>
              <a:rPr lang="en-US" sz="3051" dirty="0" err="1">
                <a:solidFill>
                  <a:srgbClr val="3B3B3B"/>
                </a:solidFill>
                <a:latin typeface="Roboto"/>
              </a:rPr>
              <a:t>Despliegue</a:t>
            </a:r>
            <a:r>
              <a:rPr lang="en-US" sz="3051" dirty="0">
                <a:solidFill>
                  <a:srgbClr val="3B3B3B"/>
                </a:solidFill>
                <a:latin typeface="Roboto"/>
              </a:rPr>
              <a:t> </a:t>
            </a:r>
            <a:r>
              <a:rPr lang="en-US" sz="3051" dirty="0" err="1">
                <a:solidFill>
                  <a:srgbClr val="3B3B3B"/>
                </a:solidFill>
                <a:latin typeface="Roboto"/>
              </a:rPr>
              <a:t>objetivos</a:t>
            </a:r>
            <a:r>
              <a:rPr lang="en-US" sz="3051" dirty="0">
                <a:solidFill>
                  <a:srgbClr val="3B3B3B"/>
                </a:solidFill>
                <a:latin typeface="Roboto"/>
              </a:rPr>
              <a:t> </a:t>
            </a:r>
            <a:r>
              <a:rPr lang="en-US" sz="3051" dirty="0" err="1">
                <a:solidFill>
                  <a:srgbClr val="3B3B3B"/>
                </a:solidFill>
                <a:latin typeface="Roboto"/>
              </a:rPr>
              <a:t>operacionales</a:t>
            </a:r>
            <a:r>
              <a:rPr lang="en-US" sz="3051" dirty="0">
                <a:solidFill>
                  <a:srgbClr val="3B3B3B"/>
                </a:solidFill>
                <a:latin typeface="Roboto"/>
              </a:rPr>
              <a:t> con </a:t>
            </a:r>
            <a:r>
              <a:rPr lang="en-US" sz="4400" b="1" dirty="0" err="1">
                <a:solidFill>
                  <a:srgbClr val="C00000"/>
                </a:solidFill>
                <a:latin typeface="Roboto"/>
              </a:rPr>
              <a:t>DotProject</a:t>
            </a:r>
            <a:endParaRPr lang="en-US" sz="4400" b="1" dirty="0">
              <a:solidFill>
                <a:srgbClr val="C00000"/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44616" y="9217165"/>
            <a:ext cx="7832183" cy="13385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71907">
            <a:off x="-156597" y="9286440"/>
            <a:ext cx="4910917" cy="8393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833313" y="9298998"/>
            <a:ext cx="2519837" cy="84338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97386" y="224609"/>
            <a:ext cx="3807045" cy="282686"/>
            <a:chOff x="0" y="0"/>
            <a:chExt cx="5076060" cy="376915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713248" cy="376915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45131" y="0"/>
              <a:ext cx="5030929" cy="370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05"/>
                </a:lnSpc>
              </a:pPr>
              <a:r>
                <a:rPr lang="en-US" sz="1823">
                  <a:solidFill>
                    <a:srgbClr val="5B5A5A"/>
                  </a:solidFill>
                  <a:latin typeface="Roboto"/>
                </a:rPr>
                <a:t>XIII Jornadas de Buenas Prácticas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06511" y="8928689"/>
            <a:ext cx="11267964" cy="19257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510331" y="8468888"/>
            <a:ext cx="9237802" cy="157882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873637" y="9661883"/>
            <a:ext cx="7315200" cy="12502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682405">
            <a:off x="15821061" y="9266471"/>
            <a:ext cx="7315200" cy="12502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682405">
            <a:off x="14852552" y="124725"/>
            <a:ext cx="7315200" cy="125023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6531237" y="365952"/>
            <a:ext cx="817361" cy="81633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0682405">
            <a:off x="11667926" y="-346259"/>
            <a:ext cx="7315200" cy="125023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609160" y="1182292"/>
            <a:ext cx="3379404" cy="438991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288808" y="3643037"/>
            <a:ext cx="7585420" cy="565596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454534">
            <a:off x="7799299" y="5611339"/>
            <a:ext cx="3953066" cy="210500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2422925" y="3565234"/>
            <a:ext cx="4004340" cy="5651931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4582958" y="2264105"/>
            <a:ext cx="12676342" cy="709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7"/>
              </a:lnSpc>
            </a:pPr>
            <a:r>
              <a:rPr lang="en-US" sz="4970">
                <a:solidFill>
                  <a:srgbClr val="000000"/>
                </a:solidFill>
                <a:latin typeface="Roboto"/>
              </a:rPr>
              <a:t> 7º Plan Estratégico y 1er Plan Director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666188" y="589549"/>
            <a:ext cx="547459" cy="34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30"/>
              </a:lnSpc>
            </a:pPr>
            <a:r>
              <a:rPr lang="en-US" sz="2099" spc="-62">
                <a:solidFill>
                  <a:srgbClr val="FFC72C"/>
                </a:solidFill>
                <a:latin typeface="Roboto"/>
              </a:rPr>
              <a:t>01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34957" y="0"/>
            <a:ext cx="9525" cy="10511046"/>
          </a:xfrm>
          <a:prstGeom prst="rect">
            <a:avLst/>
          </a:prstGeom>
          <a:solidFill>
            <a:srgbClr val="F6D8B6">
              <a:alpha val="19608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82405">
            <a:off x="14852552" y="124725"/>
            <a:ext cx="7315200" cy="12502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531237" y="365952"/>
            <a:ext cx="817361" cy="8163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906511" y="8928689"/>
            <a:ext cx="11267964" cy="19257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4510331" y="8468888"/>
            <a:ext cx="9237802" cy="15788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0682405">
            <a:off x="11667926" y="-346259"/>
            <a:ext cx="7315200" cy="12502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873637" y="9661883"/>
            <a:ext cx="7315200" cy="125023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82405">
            <a:off x="15821061" y="9266471"/>
            <a:ext cx="7315200" cy="1250234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397386" y="224609"/>
            <a:ext cx="3807045" cy="282686"/>
            <a:chOff x="0" y="0"/>
            <a:chExt cx="5076060" cy="376915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713248" cy="376915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45131" y="0"/>
              <a:ext cx="5030929" cy="370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05"/>
                </a:lnSpc>
              </a:pPr>
              <a:r>
                <a:rPr lang="en-US" sz="1823">
                  <a:solidFill>
                    <a:srgbClr val="5B5A5A"/>
                  </a:solidFill>
                  <a:latin typeface="Roboto"/>
                </a:rPr>
                <a:t>XIII Jornadas de Buenas Prácticas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909573" y="2239197"/>
            <a:ext cx="7635797" cy="51221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744347" y="2437541"/>
            <a:ext cx="7514953" cy="492384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184566" y="765888"/>
            <a:ext cx="7800950" cy="775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29"/>
              </a:lnSpc>
            </a:pPr>
            <a:r>
              <a:rPr lang="en-US" sz="4714">
                <a:solidFill>
                  <a:srgbClr val="000000"/>
                </a:solidFill>
                <a:latin typeface="Roboto Bold"/>
              </a:rPr>
              <a:t>Evaluación: Seguimiento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666188" y="589549"/>
            <a:ext cx="547459" cy="34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30"/>
              </a:lnSpc>
            </a:pPr>
            <a:r>
              <a:rPr lang="en-US" sz="2099" spc="-62">
                <a:solidFill>
                  <a:srgbClr val="FFC72C"/>
                </a:solidFill>
                <a:latin typeface="Roboto"/>
              </a:rPr>
              <a:t>21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771270" y="7639705"/>
            <a:ext cx="3673212" cy="72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03"/>
              </a:lnSpc>
            </a:pPr>
            <a:r>
              <a:rPr lang="en-US" sz="4387">
                <a:solidFill>
                  <a:srgbClr val="000000"/>
                </a:solidFill>
                <a:latin typeface="Roboto"/>
              </a:rPr>
              <a:t>semestral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747881" y="7743035"/>
            <a:ext cx="1511419" cy="725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03"/>
              </a:lnSpc>
              <a:spcBef>
                <a:spcPct val="0"/>
              </a:spcBef>
            </a:pPr>
            <a:r>
              <a:rPr lang="en-US" sz="4387" u="none">
                <a:solidFill>
                  <a:srgbClr val="000000"/>
                </a:solidFill>
                <a:latin typeface="Roboto"/>
              </a:rPr>
              <a:t>anual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82405">
            <a:off x="12579546" y="542166"/>
            <a:ext cx="5693480" cy="97306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9107943"/>
            <a:ext cx="18288000" cy="5657850"/>
            <a:chOff x="0" y="0"/>
            <a:chExt cx="6186311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186311" cy="1913890"/>
            </a:xfrm>
            <a:custGeom>
              <a:avLst/>
              <a:gdLst/>
              <a:ahLst/>
              <a:cxnLst/>
              <a:rect l="l" t="t" r="r" b="b"/>
              <a:pathLst>
                <a:path w="6186311" h="1913890">
                  <a:moveTo>
                    <a:pt x="0" y="0"/>
                  </a:moveTo>
                  <a:lnTo>
                    <a:pt x="6186311" y="0"/>
                  </a:lnTo>
                  <a:lnTo>
                    <a:pt x="618631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8D0739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31061" y="7960407"/>
            <a:ext cx="7832183" cy="133859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71907">
            <a:off x="-243042" y="8029683"/>
            <a:ext cx="4910917" cy="8393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61081" y="9107943"/>
            <a:ext cx="1335237" cy="12254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833313" y="9298998"/>
            <a:ext cx="2519837" cy="8433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7523941" y="9211558"/>
            <a:ext cx="658387" cy="9308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682405">
            <a:off x="11175713" y="-130468"/>
            <a:ext cx="7315200" cy="12502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444780" y="1682266"/>
            <a:ext cx="1943834" cy="4276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0383939" y="4863675"/>
            <a:ext cx="2529495" cy="55965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483308" y="2843133"/>
            <a:ext cx="14869841" cy="144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000"/>
              </a:lnSpc>
            </a:pPr>
            <a:r>
              <a:rPr lang="en-US" sz="9999">
                <a:solidFill>
                  <a:srgbClr val="000000"/>
                </a:solidFill>
                <a:latin typeface="Roboto"/>
              </a:rPr>
              <a:t>gracias por su atención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685241" y="3184129"/>
            <a:ext cx="9165378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0"/>
              </a:lnSpc>
            </a:pPr>
            <a:endParaRPr/>
          </a:p>
        </p:txBody>
      </p:sp>
      <p:sp>
        <p:nvSpPr>
          <p:cNvPr id="15" name="TextBox 15"/>
          <p:cNvSpPr txBox="1"/>
          <p:nvPr/>
        </p:nvSpPr>
        <p:spPr>
          <a:xfrm>
            <a:off x="11990584" y="4636475"/>
            <a:ext cx="3950191" cy="628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0"/>
              </a:lnSpc>
            </a:pPr>
            <a:r>
              <a:rPr lang="en-US" sz="4309">
                <a:solidFill>
                  <a:srgbClr val="5B5A5A"/>
                </a:solidFill>
                <a:latin typeface="Roboto"/>
              </a:rPr>
              <a:t>charogil@us.es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592606" y="1528260"/>
            <a:ext cx="3950191" cy="628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0"/>
              </a:lnSpc>
            </a:pPr>
            <a:r>
              <a:rPr lang="en-US" sz="4309">
                <a:solidFill>
                  <a:srgbClr val="5B5A5A"/>
                </a:solidFill>
                <a:latin typeface="Roboto"/>
              </a:rPr>
              <a:t>bib.us.es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16198" y="-255194"/>
            <a:ext cx="3489797" cy="596438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397386" y="224609"/>
            <a:ext cx="3807045" cy="282686"/>
            <a:chOff x="0" y="0"/>
            <a:chExt cx="5076060" cy="376915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713248" cy="376915"/>
            </a:xfrm>
            <a:prstGeom prst="rect">
              <a:avLst/>
            </a:prstGeom>
          </p:spPr>
        </p:pic>
        <p:sp>
          <p:nvSpPr>
            <p:cNvPr id="20" name="TextBox 20"/>
            <p:cNvSpPr txBox="1"/>
            <p:nvPr/>
          </p:nvSpPr>
          <p:spPr>
            <a:xfrm>
              <a:off x="45131" y="0"/>
              <a:ext cx="5030929" cy="370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05"/>
                </a:lnSpc>
              </a:pPr>
              <a:r>
                <a:rPr lang="en-US" sz="1823">
                  <a:solidFill>
                    <a:srgbClr val="5B5A5A"/>
                  </a:solidFill>
                  <a:latin typeface="Roboto"/>
                </a:rPr>
                <a:t>XIII Jornadas de Buenas Prácticas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34957" y="0"/>
            <a:ext cx="9525" cy="10511046"/>
          </a:xfrm>
          <a:prstGeom prst="rect">
            <a:avLst/>
          </a:prstGeom>
          <a:solidFill>
            <a:srgbClr val="F6D8B6">
              <a:alpha val="19608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989010" y="890538"/>
            <a:ext cx="8679131" cy="745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53"/>
              </a:lnSpc>
            </a:pPr>
            <a:r>
              <a:rPr lang="en-US" sz="4579">
                <a:solidFill>
                  <a:srgbClr val="000000"/>
                </a:solidFill>
                <a:latin typeface="Roboto Bold"/>
              </a:rPr>
              <a:t>Elaboración: principales fases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11910" y="2323621"/>
            <a:ext cx="1488998" cy="582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63"/>
              </a:lnSpc>
            </a:pPr>
            <a:r>
              <a:rPr lang="en-US" sz="3510">
                <a:solidFill>
                  <a:srgbClr val="3B3B3B"/>
                </a:solidFill>
                <a:latin typeface="Roboto"/>
              </a:rPr>
              <a:t>Fases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82405">
            <a:off x="14852552" y="124725"/>
            <a:ext cx="7315200" cy="12502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531237" y="365952"/>
            <a:ext cx="817361" cy="81633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6666188" y="589549"/>
            <a:ext cx="547459" cy="34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30"/>
              </a:lnSpc>
            </a:pPr>
            <a:r>
              <a:rPr lang="en-US" sz="2099" spc="-62">
                <a:solidFill>
                  <a:srgbClr val="FFC72C"/>
                </a:solidFill>
                <a:latin typeface="Roboto"/>
              </a:rPr>
              <a:t>03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906511" y="8928689"/>
            <a:ext cx="11267964" cy="19257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4510331" y="8468888"/>
            <a:ext cx="9237802" cy="157882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0682405">
            <a:off x="11667926" y="-346259"/>
            <a:ext cx="7315200" cy="12502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873637" y="9661883"/>
            <a:ext cx="7315200" cy="12502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82405">
            <a:off x="15821061" y="9266471"/>
            <a:ext cx="7315200" cy="1250234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397386" y="224609"/>
            <a:ext cx="3807045" cy="282686"/>
            <a:chOff x="0" y="0"/>
            <a:chExt cx="5076060" cy="376915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713248" cy="376915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45131" y="0"/>
              <a:ext cx="5030929" cy="370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05"/>
                </a:lnSpc>
              </a:pPr>
              <a:r>
                <a:rPr lang="en-US" sz="1823">
                  <a:solidFill>
                    <a:srgbClr val="5B5A5A"/>
                  </a:solidFill>
                  <a:latin typeface="Roboto"/>
                </a:rPr>
                <a:t>XIII Jornadas de Buenas Prácticas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188485" y="2386281"/>
            <a:ext cx="9433923" cy="475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0"/>
              </a:lnSpc>
            </a:pPr>
            <a:r>
              <a:rPr lang="en-US" sz="2869">
                <a:solidFill>
                  <a:srgbClr val="000000"/>
                </a:solidFill>
                <a:latin typeface="Roboto Bold"/>
              </a:rPr>
              <a:t>Constitución del Grupo Coordinador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 t="33590" b="33590"/>
          <a:stretch>
            <a:fillRect/>
          </a:stretch>
        </p:blipFill>
        <p:spPr>
          <a:xfrm>
            <a:off x="2412520" y="2226166"/>
            <a:ext cx="2490553" cy="816339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555632" y="2450119"/>
            <a:ext cx="2204329" cy="34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30"/>
              </a:lnSpc>
            </a:pPr>
            <a:r>
              <a:rPr lang="en-US" sz="2099" spc="-62">
                <a:solidFill>
                  <a:srgbClr val="8D0739"/>
                </a:solidFill>
                <a:latin typeface="Roboto"/>
              </a:rPr>
              <a:t>Septiembre 2020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188485" y="3210823"/>
            <a:ext cx="12160113" cy="1423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0"/>
              </a:lnSpc>
            </a:pPr>
            <a:r>
              <a:rPr lang="en-US" sz="2869" dirty="0" err="1">
                <a:solidFill>
                  <a:srgbClr val="000000"/>
                </a:solidFill>
                <a:latin typeface="Roboto Bold"/>
              </a:rPr>
              <a:t>Formación</a:t>
            </a:r>
            <a:r>
              <a:rPr lang="en-US" sz="2869" dirty="0">
                <a:solidFill>
                  <a:srgbClr val="000000"/>
                </a:solidFill>
                <a:latin typeface="Roboto Bold"/>
              </a:rPr>
              <a:t> de </a:t>
            </a:r>
            <a:r>
              <a:rPr lang="en-US" sz="2869" dirty="0" err="1">
                <a:solidFill>
                  <a:srgbClr val="000000"/>
                </a:solidFill>
                <a:latin typeface="Roboto Bold"/>
              </a:rPr>
              <a:t>Grupos</a:t>
            </a:r>
            <a:r>
              <a:rPr lang="en-US" sz="2869" dirty="0">
                <a:solidFill>
                  <a:srgbClr val="000000"/>
                </a:solidFill>
                <a:latin typeface="Roboto Bold"/>
              </a:rPr>
              <a:t> de </a:t>
            </a:r>
            <a:r>
              <a:rPr lang="en-US" sz="2869" dirty="0" err="1">
                <a:solidFill>
                  <a:srgbClr val="000000"/>
                </a:solidFill>
                <a:latin typeface="Roboto Bold"/>
              </a:rPr>
              <a:t>Tendencias</a:t>
            </a:r>
            <a:r>
              <a:rPr lang="en-US" sz="2869" dirty="0">
                <a:solidFill>
                  <a:srgbClr val="000000"/>
                </a:solidFill>
                <a:latin typeface="Roboto Bold"/>
              </a:rPr>
              <a:t> y </a:t>
            </a:r>
            <a:r>
              <a:rPr lang="en-US" sz="2869" dirty="0" err="1">
                <a:solidFill>
                  <a:srgbClr val="000000"/>
                </a:solidFill>
                <a:latin typeface="Roboto Bold"/>
              </a:rPr>
              <a:t>realización</a:t>
            </a:r>
            <a:r>
              <a:rPr lang="en-US" sz="2869" dirty="0">
                <a:solidFill>
                  <a:srgbClr val="000000"/>
                </a:solidFill>
                <a:latin typeface="Roboto Bold"/>
              </a:rPr>
              <a:t> de </a:t>
            </a:r>
            <a:r>
              <a:rPr lang="en-US" sz="2869" dirty="0" err="1">
                <a:solidFill>
                  <a:srgbClr val="000000"/>
                </a:solidFill>
                <a:latin typeface="Roboto Bold"/>
              </a:rPr>
              <a:t>informes</a:t>
            </a:r>
            <a:r>
              <a:rPr lang="en-US" sz="2869" dirty="0">
                <a:solidFill>
                  <a:srgbClr val="000000"/>
                </a:solidFill>
                <a:latin typeface="Roboto Bold"/>
              </a:rPr>
              <a:t> - </a:t>
            </a:r>
            <a:r>
              <a:rPr lang="en-US" sz="2869" dirty="0" err="1">
                <a:solidFill>
                  <a:srgbClr val="000000"/>
                </a:solidFill>
                <a:latin typeface="Roboto Bold"/>
              </a:rPr>
              <a:t>Identificación</a:t>
            </a:r>
            <a:r>
              <a:rPr lang="en-US" sz="2869" dirty="0">
                <a:solidFill>
                  <a:srgbClr val="000000"/>
                </a:solidFill>
                <a:latin typeface="Roboto Bold"/>
              </a:rPr>
              <a:t> de </a:t>
            </a:r>
            <a:r>
              <a:rPr lang="en-US" sz="2869" dirty="0" err="1">
                <a:solidFill>
                  <a:srgbClr val="000000"/>
                </a:solidFill>
                <a:latin typeface="Roboto Bold"/>
              </a:rPr>
              <a:t>escenarios</a:t>
            </a:r>
            <a:r>
              <a:rPr lang="en-US" sz="2869" dirty="0">
                <a:solidFill>
                  <a:srgbClr val="000000"/>
                </a:solidFill>
                <a:latin typeface="Roboto Bold"/>
              </a:rPr>
              <a:t> </a:t>
            </a:r>
            <a:r>
              <a:rPr lang="en-US" sz="2869" dirty="0" err="1">
                <a:solidFill>
                  <a:srgbClr val="000000"/>
                </a:solidFill>
                <a:latin typeface="Roboto Bold"/>
              </a:rPr>
              <a:t>futuros</a:t>
            </a:r>
            <a:r>
              <a:rPr lang="en-US" sz="2869" dirty="0">
                <a:solidFill>
                  <a:srgbClr val="000000"/>
                </a:solidFill>
                <a:latin typeface="Roboto Bold"/>
              </a:rPr>
              <a:t> - </a:t>
            </a:r>
            <a:r>
              <a:rPr lang="en-US" sz="2869" dirty="0" err="1">
                <a:solidFill>
                  <a:srgbClr val="000000"/>
                </a:solidFill>
                <a:latin typeface="Roboto Bold"/>
              </a:rPr>
              <a:t>Elaboración</a:t>
            </a:r>
            <a:r>
              <a:rPr lang="en-US" sz="2869" dirty="0">
                <a:solidFill>
                  <a:srgbClr val="000000"/>
                </a:solidFill>
                <a:latin typeface="Roboto Bold"/>
              </a:rPr>
              <a:t> del Marco de </a:t>
            </a:r>
            <a:r>
              <a:rPr lang="en-US" sz="2869" dirty="0" err="1">
                <a:solidFill>
                  <a:srgbClr val="000000"/>
                </a:solidFill>
                <a:latin typeface="Roboto Bold"/>
              </a:rPr>
              <a:t>referencia</a:t>
            </a:r>
            <a:r>
              <a:rPr lang="en-US" sz="2869" dirty="0">
                <a:solidFill>
                  <a:srgbClr val="000000"/>
                </a:solidFill>
                <a:latin typeface="Roboto Bold"/>
              </a:rPr>
              <a:t> para el </a:t>
            </a:r>
            <a:r>
              <a:rPr lang="en-US" sz="2869" dirty="0" err="1">
                <a:solidFill>
                  <a:srgbClr val="000000"/>
                </a:solidFill>
                <a:latin typeface="Roboto Bold"/>
              </a:rPr>
              <a:t>análisis</a:t>
            </a:r>
            <a:r>
              <a:rPr lang="en-US" sz="2869" dirty="0">
                <a:solidFill>
                  <a:srgbClr val="000000"/>
                </a:solidFill>
                <a:latin typeface="Roboto Bold"/>
              </a:rPr>
              <a:t> </a:t>
            </a:r>
            <a:r>
              <a:rPr lang="en-US" sz="2869" dirty="0" err="1">
                <a:solidFill>
                  <a:srgbClr val="000000"/>
                </a:solidFill>
                <a:latin typeface="Roboto Bold"/>
              </a:rPr>
              <a:t>interno</a:t>
            </a:r>
            <a:r>
              <a:rPr lang="en-US" sz="2869" dirty="0">
                <a:solidFill>
                  <a:srgbClr val="000000"/>
                </a:solidFill>
                <a:latin typeface="Roboto Bold"/>
              </a:rPr>
              <a:t> y </a:t>
            </a:r>
            <a:r>
              <a:rPr lang="en-US" sz="2869" dirty="0" err="1">
                <a:solidFill>
                  <a:srgbClr val="000000"/>
                </a:solidFill>
                <a:latin typeface="Roboto Bold"/>
              </a:rPr>
              <a:t>externo</a:t>
            </a:r>
            <a:r>
              <a:rPr lang="en-US" sz="2869" dirty="0">
                <a:solidFill>
                  <a:srgbClr val="000000"/>
                </a:solidFill>
                <a:latin typeface="Roboto Bold"/>
              </a:rPr>
              <a:t> -  </a:t>
            </a:r>
            <a:r>
              <a:rPr lang="en-US" sz="2869" dirty="0" err="1">
                <a:solidFill>
                  <a:srgbClr val="000000"/>
                </a:solidFill>
                <a:latin typeface="Roboto Bold"/>
              </a:rPr>
              <a:t>Matriz</a:t>
            </a:r>
            <a:r>
              <a:rPr lang="en-US" sz="2869" dirty="0">
                <a:solidFill>
                  <a:srgbClr val="000000"/>
                </a:solidFill>
                <a:latin typeface="Roboto Bold"/>
              </a:rPr>
              <a:t> DAFO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 t="33590" b="33590"/>
          <a:stretch>
            <a:fillRect/>
          </a:stretch>
        </p:blipFill>
        <p:spPr>
          <a:xfrm>
            <a:off x="2412520" y="3612493"/>
            <a:ext cx="2490553" cy="816339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2574915" y="3658713"/>
            <a:ext cx="2286882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9"/>
              </a:lnSpc>
            </a:pPr>
            <a:r>
              <a:rPr lang="en-US" sz="2099" spc="-62">
                <a:solidFill>
                  <a:srgbClr val="8D0739"/>
                </a:solidFill>
                <a:latin typeface="Roboto"/>
              </a:rPr>
              <a:t>Octubre 2020</a:t>
            </a:r>
          </a:p>
          <a:p>
            <a:pPr marL="0" lvl="0" indent="0" algn="ctr">
              <a:lnSpc>
                <a:spcPts val="2730"/>
              </a:lnSpc>
            </a:pPr>
            <a:r>
              <a:rPr lang="en-US" sz="2099" spc="-62">
                <a:solidFill>
                  <a:srgbClr val="8D0739"/>
                </a:solidFill>
                <a:latin typeface="Roboto"/>
              </a:rPr>
              <a:t>Abril 2021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rcRect t="33590" b="33590"/>
          <a:stretch>
            <a:fillRect/>
          </a:stretch>
        </p:blipFill>
        <p:spPr>
          <a:xfrm>
            <a:off x="2412520" y="4987615"/>
            <a:ext cx="2490553" cy="81633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/>
          <a:srcRect t="33590" b="33590"/>
          <a:stretch>
            <a:fillRect/>
          </a:stretch>
        </p:blipFill>
        <p:spPr>
          <a:xfrm>
            <a:off x="2412520" y="7667422"/>
            <a:ext cx="2490553" cy="81633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"/>
          <a:srcRect t="33590" b="33590"/>
          <a:stretch>
            <a:fillRect/>
          </a:stretch>
        </p:blipFill>
        <p:spPr>
          <a:xfrm>
            <a:off x="2412520" y="6312631"/>
            <a:ext cx="2490553" cy="816339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2616191" y="6513155"/>
            <a:ext cx="2204329" cy="34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30"/>
              </a:lnSpc>
            </a:pPr>
            <a:r>
              <a:rPr lang="en-US" sz="2099" spc="-62" dirty="0" err="1">
                <a:solidFill>
                  <a:srgbClr val="8D0739"/>
                </a:solidFill>
                <a:latin typeface="Roboto"/>
              </a:rPr>
              <a:t>Noviembre</a:t>
            </a:r>
            <a:r>
              <a:rPr lang="en-US" sz="2099" spc="-62" dirty="0">
                <a:solidFill>
                  <a:srgbClr val="8D0739"/>
                </a:solidFill>
                <a:latin typeface="Roboto"/>
              </a:rPr>
              <a:t> 2021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616191" y="5033835"/>
            <a:ext cx="2204329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9"/>
              </a:lnSpc>
            </a:pPr>
            <a:r>
              <a:rPr lang="en-US" sz="2099" spc="-62" dirty="0">
                <a:solidFill>
                  <a:srgbClr val="8D0739"/>
                </a:solidFill>
                <a:latin typeface="Roboto"/>
              </a:rPr>
              <a:t>Mayo 2021</a:t>
            </a:r>
          </a:p>
          <a:p>
            <a:pPr marL="0" lvl="0" indent="0" algn="ctr">
              <a:lnSpc>
                <a:spcPts val="2730"/>
              </a:lnSpc>
            </a:pPr>
            <a:r>
              <a:rPr lang="en-US" sz="2099" spc="-62" dirty="0" err="1">
                <a:solidFill>
                  <a:srgbClr val="8D0739"/>
                </a:solidFill>
                <a:latin typeface="Roboto"/>
              </a:rPr>
              <a:t>octubre</a:t>
            </a:r>
            <a:r>
              <a:rPr lang="en-US" sz="2099" spc="-62" dirty="0">
                <a:solidFill>
                  <a:srgbClr val="8D0739"/>
                </a:solidFill>
                <a:latin typeface="Roboto"/>
              </a:rPr>
              <a:t> 2021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88485" y="4981199"/>
            <a:ext cx="12160113" cy="949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0"/>
              </a:lnSpc>
            </a:pPr>
            <a:r>
              <a:rPr lang="en-US" sz="2869" dirty="0" err="1">
                <a:solidFill>
                  <a:srgbClr val="000000"/>
                </a:solidFill>
                <a:latin typeface="Roboto Bold"/>
              </a:rPr>
              <a:t>Elaboración</a:t>
            </a:r>
            <a:r>
              <a:rPr lang="en-US" sz="2869" dirty="0">
                <a:solidFill>
                  <a:srgbClr val="000000"/>
                </a:solidFill>
                <a:latin typeface="Roboto Bold"/>
              </a:rPr>
              <a:t> del 1er </a:t>
            </a:r>
            <a:r>
              <a:rPr lang="en-US" sz="2869" dirty="0" err="1">
                <a:solidFill>
                  <a:srgbClr val="000000"/>
                </a:solidFill>
                <a:latin typeface="Roboto Bold"/>
              </a:rPr>
              <a:t>borrador</a:t>
            </a:r>
            <a:r>
              <a:rPr lang="en-US" sz="2869" dirty="0">
                <a:solidFill>
                  <a:srgbClr val="000000"/>
                </a:solidFill>
                <a:latin typeface="Roboto Bold"/>
              </a:rPr>
              <a:t> - </a:t>
            </a:r>
            <a:r>
              <a:rPr lang="en-US" sz="2869" dirty="0" err="1">
                <a:solidFill>
                  <a:srgbClr val="000000"/>
                </a:solidFill>
                <a:latin typeface="Roboto Bold"/>
              </a:rPr>
              <a:t>Encuesta</a:t>
            </a:r>
            <a:r>
              <a:rPr lang="en-US" sz="2869" dirty="0">
                <a:solidFill>
                  <a:srgbClr val="000000"/>
                </a:solidFill>
                <a:latin typeface="Roboto Bold"/>
              </a:rPr>
              <a:t> y </a:t>
            </a:r>
            <a:r>
              <a:rPr lang="en-US" sz="2869" dirty="0" err="1">
                <a:solidFill>
                  <a:srgbClr val="000000"/>
                </a:solidFill>
                <a:latin typeface="Roboto Bold"/>
              </a:rPr>
              <a:t>deliberación</a:t>
            </a:r>
            <a:r>
              <a:rPr lang="en-US" sz="2869" dirty="0">
                <a:solidFill>
                  <a:srgbClr val="000000"/>
                </a:solidFill>
                <a:latin typeface="Roboto Bold"/>
              </a:rPr>
              <a:t> - </a:t>
            </a:r>
            <a:r>
              <a:rPr lang="en-US" sz="2869" dirty="0" err="1">
                <a:solidFill>
                  <a:srgbClr val="000000"/>
                </a:solidFill>
                <a:latin typeface="Roboto Bold"/>
              </a:rPr>
              <a:t>Elaboración</a:t>
            </a:r>
            <a:r>
              <a:rPr lang="en-US" sz="2869" dirty="0">
                <a:solidFill>
                  <a:srgbClr val="000000"/>
                </a:solidFill>
                <a:latin typeface="Roboto Bold"/>
              </a:rPr>
              <a:t> del 2º </a:t>
            </a:r>
            <a:r>
              <a:rPr lang="en-US" sz="2869" dirty="0" err="1">
                <a:solidFill>
                  <a:srgbClr val="000000"/>
                </a:solidFill>
                <a:latin typeface="Roboto Bold"/>
              </a:rPr>
              <a:t>borrador</a:t>
            </a:r>
            <a:endParaRPr lang="en-US" sz="2869" dirty="0">
              <a:solidFill>
                <a:srgbClr val="000000"/>
              </a:solidFill>
              <a:latin typeface="Roboto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5188485" y="6386248"/>
            <a:ext cx="12160113" cy="475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0"/>
              </a:lnSpc>
            </a:pPr>
            <a:r>
              <a:rPr lang="en-US" sz="2869">
                <a:solidFill>
                  <a:srgbClr val="000000"/>
                </a:solidFill>
                <a:latin typeface="Roboto Bold"/>
              </a:rPr>
              <a:t>Redacción del Plan Director 2022 - 2026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616191" y="7552734"/>
            <a:ext cx="2204329" cy="34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30"/>
              </a:lnSpc>
            </a:pPr>
            <a:r>
              <a:rPr lang="en-US" sz="2099" spc="-62" dirty="0" err="1">
                <a:solidFill>
                  <a:srgbClr val="8D0739"/>
                </a:solidFill>
                <a:latin typeface="Roboto"/>
              </a:rPr>
              <a:t>Diciembre</a:t>
            </a:r>
            <a:r>
              <a:rPr lang="en-US" sz="2099" spc="-62" dirty="0">
                <a:solidFill>
                  <a:srgbClr val="8D0739"/>
                </a:solidFill>
                <a:latin typeface="Roboto"/>
              </a:rPr>
              <a:t> 2021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188485" y="7519497"/>
            <a:ext cx="12160113" cy="1396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0"/>
              </a:lnSpc>
            </a:pPr>
            <a:r>
              <a:rPr lang="en-US" sz="2869" dirty="0" err="1">
                <a:solidFill>
                  <a:srgbClr val="000000"/>
                </a:solidFill>
                <a:latin typeface="Roboto Bold"/>
              </a:rPr>
              <a:t>Elaboración</a:t>
            </a:r>
            <a:r>
              <a:rPr lang="en-US" sz="2869" dirty="0">
                <a:solidFill>
                  <a:srgbClr val="000000"/>
                </a:solidFill>
                <a:latin typeface="Roboto Bold"/>
              </a:rPr>
              <a:t> del Plan de </a:t>
            </a:r>
            <a:r>
              <a:rPr lang="en-US" sz="2869" dirty="0" err="1">
                <a:solidFill>
                  <a:srgbClr val="000000"/>
                </a:solidFill>
                <a:latin typeface="Roboto Bold"/>
              </a:rPr>
              <a:t>Comunicación</a:t>
            </a:r>
            <a:r>
              <a:rPr lang="en-US" sz="2869" dirty="0">
                <a:solidFill>
                  <a:srgbClr val="000000"/>
                </a:solidFill>
                <a:latin typeface="Roboto Bold"/>
              </a:rPr>
              <a:t> - </a:t>
            </a:r>
            <a:r>
              <a:rPr lang="en-US" sz="2869" dirty="0" err="1">
                <a:solidFill>
                  <a:srgbClr val="000000"/>
                </a:solidFill>
                <a:latin typeface="Roboto Bold"/>
              </a:rPr>
              <a:t>Presentación</a:t>
            </a:r>
            <a:r>
              <a:rPr lang="en-US" sz="2869" dirty="0">
                <a:solidFill>
                  <a:srgbClr val="000000"/>
                </a:solidFill>
                <a:latin typeface="Roboto Bold"/>
              </a:rPr>
              <a:t> del Plan Director </a:t>
            </a:r>
          </a:p>
          <a:p>
            <a:pPr>
              <a:lnSpc>
                <a:spcPts val="3730"/>
              </a:lnSpc>
            </a:pPr>
            <a:r>
              <a:rPr lang="en-US" sz="2869" dirty="0">
                <a:solidFill>
                  <a:srgbClr val="000000"/>
                </a:solidFill>
                <a:latin typeface="Roboto Bold"/>
              </a:rPr>
              <a:t>  </a:t>
            </a:r>
          </a:p>
          <a:p>
            <a:pPr>
              <a:lnSpc>
                <a:spcPts val="3730"/>
              </a:lnSpc>
            </a:pPr>
            <a:r>
              <a:rPr lang="en-US" sz="2869" dirty="0" err="1">
                <a:solidFill>
                  <a:srgbClr val="000000"/>
                </a:solidFill>
                <a:latin typeface="Roboto Bold"/>
              </a:rPr>
              <a:t>Evaluación</a:t>
            </a:r>
            <a:r>
              <a:rPr lang="en-US" sz="2869" dirty="0">
                <a:solidFill>
                  <a:srgbClr val="000000"/>
                </a:solidFill>
                <a:latin typeface="Roboto Bold"/>
              </a:rPr>
              <a:t> y </a:t>
            </a:r>
            <a:r>
              <a:rPr lang="en-US" sz="2869" dirty="0" err="1">
                <a:solidFill>
                  <a:srgbClr val="000000"/>
                </a:solidFill>
                <a:latin typeface="Roboto Bold"/>
              </a:rPr>
              <a:t>Seguimiento</a:t>
            </a:r>
            <a:endParaRPr lang="en-US" sz="2869" dirty="0">
              <a:solidFill>
                <a:srgbClr val="000000"/>
              </a:solidFill>
              <a:latin typeface="Roboto Bold"/>
            </a:endParaRPr>
          </a:p>
        </p:txBody>
      </p:sp>
      <p:sp>
        <p:nvSpPr>
          <p:cNvPr id="33" name="TextBox 29">
            <a:extLst>
              <a:ext uri="{FF2B5EF4-FFF2-40B4-BE49-F238E27FC236}">
                <a16:creationId xmlns:a16="http://schemas.microsoft.com/office/drawing/2014/main" id="{593D2785-732D-F749-8AB2-CCB81A2D7C47}"/>
              </a:ext>
            </a:extLst>
          </p:cNvPr>
          <p:cNvSpPr txBox="1"/>
          <p:nvPr/>
        </p:nvSpPr>
        <p:spPr>
          <a:xfrm>
            <a:off x="2493346" y="8432151"/>
            <a:ext cx="2204329" cy="327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30"/>
              </a:lnSpc>
            </a:pPr>
            <a:r>
              <a:rPr lang="en-US" sz="2099" spc="-62" dirty="0">
                <a:solidFill>
                  <a:srgbClr val="8D0739"/>
                </a:solidFill>
                <a:latin typeface="Roboto"/>
              </a:rPr>
              <a:t>2022-2026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34957" y="0"/>
            <a:ext cx="9525" cy="10511046"/>
          </a:xfrm>
          <a:prstGeom prst="rect">
            <a:avLst/>
          </a:prstGeom>
          <a:solidFill>
            <a:srgbClr val="F6D8B6">
              <a:alpha val="19608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82405">
            <a:off x="14852552" y="124725"/>
            <a:ext cx="7315200" cy="12502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531237" y="365952"/>
            <a:ext cx="817361" cy="81633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666188" y="589549"/>
            <a:ext cx="547459" cy="34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30"/>
              </a:lnSpc>
            </a:pPr>
            <a:r>
              <a:rPr lang="en-US" sz="2099" spc="-62">
                <a:solidFill>
                  <a:srgbClr val="FFC72C"/>
                </a:solidFill>
                <a:latin typeface="Roboto"/>
              </a:rPr>
              <a:t>02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906511" y="8928689"/>
            <a:ext cx="11267964" cy="192579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4510331" y="8468888"/>
            <a:ext cx="9237802" cy="157882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0682405">
            <a:off x="11667926" y="-346259"/>
            <a:ext cx="7315200" cy="125023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873637" y="9661883"/>
            <a:ext cx="7315200" cy="12502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82405">
            <a:off x="15821061" y="9266471"/>
            <a:ext cx="7315200" cy="125023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397386" y="224609"/>
            <a:ext cx="3807045" cy="282686"/>
            <a:chOff x="0" y="0"/>
            <a:chExt cx="5076060" cy="376915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713248" cy="376915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45131" y="0"/>
              <a:ext cx="5030929" cy="370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05"/>
                </a:lnSpc>
              </a:pPr>
              <a:r>
                <a:rPr lang="en-US" sz="1823">
                  <a:solidFill>
                    <a:srgbClr val="5B5A5A"/>
                  </a:solidFill>
                  <a:latin typeface="Roboto"/>
                </a:rPr>
                <a:t>XIII Jornadas de Buenas Prácticas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229239" y="1998423"/>
            <a:ext cx="16610457" cy="6022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305"/>
              </a:lnSpc>
            </a:pPr>
            <a:r>
              <a:rPr lang="en-US" sz="2899" u="none" dirty="0">
                <a:solidFill>
                  <a:srgbClr val="3B3B3B"/>
                </a:solidFill>
                <a:latin typeface="Roboto"/>
              </a:rPr>
              <a:t>• </a:t>
            </a:r>
            <a:r>
              <a:rPr lang="en-US" sz="2899" u="none" dirty="0" err="1">
                <a:solidFill>
                  <a:srgbClr val="3B3B3B"/>
                </a:solidFill>
                <a:latin typeface="Roboto"/>
              </a:rPr>
              <a:t>Charo</a:t>
            </a:r>
            <a:r>
              <a:rPr lang="en-US" sz="2899" u="none" dirty="0">
                <a:solidFill>
                  <a:srgbClr val="3B3B3B"/>
                </a:solidFill>
                <a:latin typeface="Roboto"/>
              </a:rPr>
              <a:t> Gil. </a:t>
            </a:r>
            <a:r>
              <a:rPr lang="en-US" sz="2899" u="none" dirty="0" err="1">
                <a:solidFill>
                  <a:srgbClr val="3B3B3B"/>
                </a:solidFill>
                <a:latin typeface="Roboto"/>
              </a:rPr>
              <a:t>Directora</a:t>
            </a:r>
            <a:r>
              <a:rPr lang="en-US" sz="2899" u="none" dirty="0">
                <a:solidFill>
                  <a:srgbClr val="3B3B3B"/>
                </a:solidFill>
                <a:latin typeface="Roboto"/>
              </a:rPr>
              <a:t> de la Biblioteca y </a:t>
            </a:r>
            <a:r>
              <a:rPr lang="en-US" sz="2899" u="none" dirty="0" err="1">
                <a:solidFill>
                  <a:srgbClr val="3B3B3B"/>
                </a:solidFill>
                <a:latin typeface="Roboto"/>
              </a:rPr>
              <a:t>responsable</a:t>
            </a:r>
            <a:r>
              <a:rPr lang="en-US" sz="2899" u="none" dirty="0">
                <a:solidFill>
                  <a:srgbClr val="3B3B3B"/>
                </a:solidFill>
                <a:latin typeface="Roboto"/>
              </a:rPr>
              <a:t> del PE2026</a:t>
            </a:r>
          </a:p>
          <a:p>
            <a:pPr marL="0" lvl="0" indent="0" algn="l">
              <a:lnSpc>
                <a:spcPts val="5305"/>
              </a:lnSpc>
            </a:pPr>
            <a:r>
              <a:rPr lang="en-US" sz="2899" u="none" dirty="0">
                <a:solidFill>
                  <a:srgbClr val="3B3B3B"/>
                </a:solidFill>
                <a:latin typeface="Roboto"/>
              </a:rPr>
              <a:t>• </a:t>
            </a:r>
            <a:r>
              <a:rPr lang="en-US" sz="2899" u="none" dirty="0" err="1">
                <a:solidFill>
                  <a:srgbClr val="3B3B3B"/>
                </a:solidFill>
                <a:latin typeface="Roboto"/>
              </a:rPr>
              <a:t>Almudena</a:t>
            </a:r>
            <a:r>
              <a:rPr lang="en-US" sz="2899" u="none" dirty="0">
                <a:solidFill>
                  <a:srgbClr val="3B3B3B"/>
                </a:solidFill>
                <a:latin typeface="Roboto"/>
              </a:rPr>
              <a:t> </a:t>
            </a:r>
            <a:r>
              <a:rPr lang="en-US" sz="2899" u="none" dirty="0" err="1">
                <a:solidFill>
                  <a:srgbClr val="3B3B3B"/>
                </a:solidFill>
                <a:latin typeface="Roboto"/>
              </a:rPr>
              <a:t>Pobil</a:t>
            </a:r>
            <a:r>
              <a:rPr lang="en-US" sz="2899" u="none" dirty="0">
                <a:solidFill>
                  <a:srgbClr val="3B3B3B"/>
                </a:solidFill>
                <a:latin typeface="Roboto"/>
              </a:rPr>
              <a:t>. </a:t>
            </a:r>
            <a:r>
              <a:rPr lang="en-US" sz="2899" u="none" dirty="0" err="1">
                <a:solidFill>
                  <a:srgbClr val="3B3B3B"/>
                </a:solidFill>
                <a:latin typeface="Roboto"/>
              </a:rPr>
              <a:t>Jefa</a:t>
            </a:r>
            <a:r>
              <a:rPr lang="en-US" sz="2899" u="none" dirty="0">
                <a:solidFill>
                  <a:srgbClr val="3B3B3B"/>
                </a:solidFill>
                <a:latin typeface="Roboto"/>
              </a:rPr>
              <a:t> de </a:t>
            </a:r>
            <a:r>
              <a:rPr lang="en-US" sz="2899" u="none" dirty="0" err="1">
                <a:solidFill>
                  <a:srgbClr val="3B3B3B"/>
                </a:solidFill>
                <a:latin typeface="Roboto"/>
              </a:rPr>
              <a:t>Servicio</a:t>
            </a:r>
            <a:r>
              <a:rPr lang="en-US" sz="2899" u="none" dirty="0">
                <a:solidFill>
                  <a:srgbClr val="3B3B3B"/>
                </a:solidFill>
                <a:latin typeface="Roboto"/>
              </a:rPr>
              <a:t> de </a:t>
            </a:r>
            <a:r>
              <a:rPr lang="en-US" sz="2899" u="none" dirty="0" err="1">
                <a:solidFill>
                  <a:srgbClr val="3B3B3B"/>
                </a:solidFill>
                <a:latin typeface="Roboto"/>
              </a:rPr>
              <a:t>Planificación</a:t>
            </a:r>
            <a:r>
              <a:rPr lang="en-US" sz="2899" u="none" dirty="0">
                <a:solidFill>
                  <a:srgbClr val="3B3B3B"/>
                </a:solidFill>
                <a:latin typeface="Roboto"/>
              </a:rPr>
              <a:t> y </a:t>
            </a:r>
            <a:r>
              <a:rPr lang="en-US" sz="2899" u="none" dirty="0" err="1">
                <a:solidFill>
                  <a:srgbClr val="3B3B3B"/>
                </a:solidFill>
                <a:latin typeface="Roboto"/>
              </a:rPr>
              <a:t>Proyectos</a:t>
            </a:r>
            <a:endParaRPr lang="en-US" sz="2899" u="none" dirty="0">
              <a:solidFill>
                <a:srgbClr val="3B3B3B"/>
              </a:solidFill>
              <a:latin typeface="Roboto"/>
            </a:endParaRPr>
          </a:p>
          <a:p>
            <a:pPr marL="0" lvl="0" indent="0" algn="l">
              <a:lnSpc>
                <a:spcPts val="5305"/>
              </a:lnSpc>
            </a:pPr>
            <a:r>
              <a:rPr lang="en-US" sz="2899" u="none" dirty="0">
                <a:solidFill>
                  <a:srgbClr val="3B3B3B"/>
                </a:solidFill>
                <a:latin typeface="Roboto"/>
              </a:rPr>
              <a:t>• Victoria Tejada. </a:t>
            </a:r>
            <a:r>
              <a:rPr lang="en-US" sz="2899" u="none" dirty="0" err="1">
                <a:solidFill>
                  <a:srgbClr val="3B3B3B"/>
                </a:solidFill>
                <a:latin typeface="Roboto"/>
              </a:rPr>
              <a:t>Jefa</a:t>
            </a:r>
            <a:r>
              <a:rPr lang="en-US" sz="2899" u="none" dirty="0">
                <a:solidFill>
                  <a:srgbClr val="3B3B3B"/>
                </a:solidFill>
                <a:latin typeface="Roboto"/>
              </a:rPr>
              <a:t> de </a:t>
            </a:r>
            <a:r>
              <a:rPr lang="en-US" sz="2899" u="none" dirty="0" err="1">
                <a:solidFill>
                  <a:srgbClr val="3B3B3B"/>
                </a:solidFill>
                <a:latin typeface="Roboto"/>
              </a:rPr>
              <a:t>Servicio</a:t>
            </a:r>
            <a:r>
              <a:rPr lang="en-US" sz="2899" u="none" dirty="0">
                <a:solidFill>
                  <a:srgbClr val="3B3B3B"/>
                </a:solidFill>
                <a:latin typeface="Roboto"/>
              </a:rPr>
              <a:t> de </a:t>
            </a:r>
            <a:r>
              <a:rPr lang="en-US" sz="2899" u="none" dirty="0" err="1">
                <a:solidFill>
                  <a:srgbClr val="3B3B3B"/>
                </a:solidFill>
                <a:latin typeface="Roboto"/>
              </a:rPr>
              <a:t>Gestión</a:t>
            </a:r>
            <a:r>
              <a:rPr lang="en-US" sz="2899" u="none" dirty="0">
                <a:solidFill>
                  <a:srgbClr val="3B3B3B"/>
                </a:solidFill>
                <a:latin typeface="Roboto"/>
              </a:rPr>
              <a:t> de la </a:t>
            </a:r>
            <a:r>
              <a:rPr lang="en-US" sz="2899" u="none" dirty="0" err="1">
                <a:solidFill>
                  <a:srgbClr val="3B3B3B"/>
                </a:solidFill>
                <a:latin typeface="Roboto"/>
              </a:rPr>
              <a:t>Colección</a:t>
            </a:r>
            <a:endParaRPr lang="en-US" sz="2899" u="none" dirty="0">
              <a:solidFill>
                <a:srgbClr val="3B3B3B"/>
              </a:solidFill>
              <a:latin typeface="Roboto"/>
            </a:endParaRPr>
          </a:p>
          <a:p>
            <a:pPr marL="0" lvl="0" indent="0" algn="l">
              <a:lnSpc>
                <a:spcPts val="5305"/>
              </a:lnSpc>
            </a:pPr>
            <a:r>
              <a:rPr lang="en-US" sz="2899" u="none" dirty="0">
                <a:solidFill>
                  <a:srgbClr val="3B3B3B"/>
                </a:solidFill>
                <a:latin typeface="Roboto"/>
              </a:rPr>
              <a:t>• Juan Antonio Barrera. Jefe de </a:t>
            </a:r>
            <a:r>
              <a:rPr lang="en-US" sz="2899" u="none" dirty="0" err="1">
                <a:solidFill>
                  <a:srgbClr val="3B3B3B"/>
                </a:solidFill>
                <a:latin typeface="Roboto"/>
              </a:rPr>
              <a:t>Servicio</a:t>
            </a:r>
            <a:r>
              <a:rPr lang="en-US" sz="2899" u="none" dirty="0">
                <a:solidFill>
                  <a:srgbClr val="3B3B3B"/>
                </a:solidFill>
                <a:latin typeface="Roboto"/>
              </a:rPr>
              <a:t> de </a:t>
            </a:r>
            <a:r>
              <a:rPr lang="en-US" sz="2899" u="none" dirty="0" err="1">
                <a:solidFill>
                  <a:srgbClr val="3B3B3B"/>
                </a:solidFill>
                <a:latin typeface="Roboto"/>
              </a:rPr>
              <a:t>Servicios</a:t>
            </a:r>
            <a:r>
              <a:rPr lang="en-US" sz="2899" u="none" dirty="0">
                <a:solidFill>
                  <a:srgbClr val="3B3B3B"/>
                </a:solidFill>
                <a:latin typeface="Roboto"/>
              </a:rPr>
              <a:t> al </a:t>
            </a:r>
            <a:r>
              <a:rPr lang="en-US" sz="2899" u="none" dirty="0" err="1">
                <a:solidFill>
                  <a:srgbClr val="3B3B3B"/>
                </a:solidFill>
                <a:latin typeface="Roboto"/>
              </a:rPr>
              <a:t>Usuario</a:t>
            </a:r>
            <a:endParaRPr lang="en-US" sz="2899" u="none" dirty="0">
              <a:solidFill>
                <a:srgbClr val="3B3B3B"/>
              </a:solidFill>
              <a:latin typeface="Roboto"/>
            </a:endParaRPr>
          </a:p>
          <a:p>
            <a:pPr marL="0" lvl="0" indent="0" algn="l">
              <a:lnSpc>
                <a:spcPts val="5305"/>
              </a:lnSpc>
            </a:pPr>
            <a:r>
              <a:rPr lang="en-US" sz="2899" u="none" dirty="0">
                <a:solidFill>
                  <a:srgbClr val="3B3B3B"/>
                </a:solidFill>
                <a:latin typeface="Roboto"/>
              </a:rPr>
              <a:t>• </a:t>
            </a:r>
            <a:r>
              <a:rPr lang="en-US" sz="2899" u="none" dirty="0" err="1">
                <a:solidFill>
                  <a:srgbClr val="3B3B3B"/>
                </a:solidFill>
                <a:latin typeface="Roboto"/>
              </a:rPr>
              <a:t>Mariví</a:t>
            </a:r>
            <a:r>
              <a:rPr lang="en-US" sz="2899" u="none" dirty="0">
                <a:solidFill>
                  <a:srgbClr val="3B3B3B"/>
                </a:solidFill>
                <a:latin typeface="Roboto"/>
              </a:rPr>
              <a:t> Jiménez. </a:t>
            </a:r>
            <a:r>
              <a:rPr lang="en-US" sz="2899" u="none" dirty="0" err="1">
                <a:solidFill>
                  <a:srgbClr val="3B3B3B"/>
                </a:solidFill>
                <a:latin typeface="Roboto"/>
              </a:rPr>
              <a:t>Jefa</a:t>
            </a:r>
            <a:r>
              <a:rPr lang="en-US" sz="2899" u="none" dirty="0">
                <a:solidFill>
                  <a:srgbClr val="3B3B3B"/>
                </a:solidFill>
                <a:latin typeface="Roboto"/>
              </a:rPr>
              <a:t> de </a:t>
            </a:r>
            <a:r>
              <a:rPr lang="en-US" sz="2899" u="none" dirty="0" err="1">
                <a:solidFill>
                  <a:srgbClr val="3B3B3B"/>
                </a:solidFill>
                <a:latin typeface="Roboto"/>
              </a:rPr>
              <a:t>Servicio</a:t>
            </a:r>
            <a:r>
              <a:rPr lang="en-US" sz="2899" u="none" dirty="0">
                <a:solidFill>
                  <a:srgbClr val="3B3B3B"/>
                </a:solidFill>
                <a:latin typeface="Roboto"/>
              </a:rPr>
              <a:t> de </a:t>
            </a:r>
            <a:r>
              <a:rPr lang="en-US" sz="2899" u="none" dirty="0" err="1">
                <a:solidFill>
                  <a:srgbClr val="3B3B3B"/>
                </a:solidFill>
                <a:latin typeface="Roboto"/>
              </a:rPr>
              <a:t>Tecnología</a:t>
            </a:r>
            <a:r>
              <a:rPr lang="en-US" sz="2899" u="none" dirty="0">
                <a:solidFill>
                  <a:srgbClr val="3B3B3B"/>
                </a:solidFill>
                <a:latin typeface="Roboto"/>
              </a:rPr>
              <a:t> y Sistema</a:t>
            </a:r>
          </a:p>
          <a:p>
            <a:pPr marL="0" lvl="0" indent="0" algn="l">
              <a:lnSpc>
                <a:spcPts val="5305"/>
              </a:lnSpc>
            </a:pPr>
            <a:r>
              <a:rPr lang="en-US" sz="2899" u="none" dirty="0">
                <a:solidFill>
                  <a:srgbClr val="3B3B3B"/>
                </a:solidFill>
                <a:latin typeface="Roboto"/>
              </a:rPr>
              <a:t>• Marisa Balsa. </a:t>
            </a:r>
            <a:r>
              <a:rPr lang="en-US" sz="2899" u="none" dirty="0" err="1">
                <a:solidFill>
                  <a:srgbClr val="3B3B3B"/>
                </a:solidFill>
                <a:latin typeface="Roboto"/>
              </a:rPr>
              <a:t>Jefa</a:t>
            </a:r>
            <a:r>
              <a:rPr lang="en-US" sz="2899" u="none" dirty="0">
                <a:solidFill>
                  <a:srgbClr val="3B3B3B"/>
                </a:solidFill>
                <a:latin typeface="Roboto"/>
              </a:rPr>
              <a:t> de </a:t>
            </a:r>
            <a:r>
              <a:rPr lang="en-US" sz="2899" u="none" dirty="0" err="1">
                <a:solidFill>
                  <a:srgbClr val="3B3B3B"/>
                </a:solidFill>
                <a:latin typeface="Roboto"/>
              </a:rPr>
              <a:t>Servicio</a:t>
            </a:r>
            <a:r>
              <a:rPr lang="en-US" sz="2899" u="none" dirty="0">
                <a:solidFill>
                  <a:srgbClr val="3B3B3B"/>
                </a:solidFill>
                <a:latin typeface="Roboto"/>
              </a:rPr>
              <a:t>. CRAI Antonio de Ulloa</a:t>
            </a:r>
          </a:p>
          <a:p>
            <a:pPr marL="0" lvl="0" indent="0" algn="l">
              <a:lnSpc>
                <a:spcPts val="5305"/>
              </a:lnSpc>
            </a:pPr>
            <a:r>
              <a:rPr lang="en-US" sz="2899" u="none" dirty="0">
                <a:solidFill>
                  <a:srgbClr val="3B3B3B"/>
                </a:solidFill>
                <a:latin typeface="Roboto"/>
              </a:rPr>
              <a:t>• Ana </a:t>
            </a:r>
            <a:r>
              <a:rPr lang="en-US" sz="2899" u="none" dirty="0" err="1">
                <a:solidFill>
                  <a:srgbClr val="3B3B3B"/>
                </a:solidFill>
                <a:latin typeface="Roboto"/>
              </a:rPr>
              <a:t>Surián</a:t>
            </a:r>
            <a:r>
              <a:rPr lang="en-US" sz="2899" u="none" dirty="0">
                <a:solidFill>
                  <a:srgbClr val="3B3B3B"/>
                </a:solidFill>
                <a:latin typeface="Roboto"/>
              </a:rPr>
              <a:t>, </a:t>
            </a:r>
            <a:r>
              <a:rPr lang="en-US" sz="2899" u="none" dirty="0" err="1">
                <a:solidFill>
                  <a:srgbClr val="3B3B3B"/>
                </a:solidFill>
                <a:latin typeface="Roboto"/>
              </a:rPr>
              <a:t>Jefa</a:t>
            </a:r>
            <a:r>
              <a:rPr lang="en-US" sz="2899" u="none" dirty="0">
                <a:solidFill>
                  <a:srgbClr val="3B3B3B"/>
                </a:solidFill>
                <a:latin typeface="Roboto"/>
              </a:rPr>
              <a:t> de </a:t>
            </a:r>
            <a:r>
              <a:rPr lang="en-US" sz="2899" u="none" dirty="0" err="1">
                <a:solidFill>
                  <a:srgbClr val="3B3B3B"/>
                </a:solidFill>
                <a:latin typeface="Roboto"/>
              </a:rPr>
              <a:t>Sección</a:t>
            </a:r>
            <a:r>
              <a:rPr lang="en-US" sz="2899" u="none" dirty="0">
                <a:solidFill>
                  <a:srgbClr val="3B3B3B"/>
                </a:solidFill>
                <a:latin typeface="Roboto"/>
              </a:rPr>
              <a:t>. Biblioteca del </a:t>
            </a:r>
            <a:r>
              <a:rPr lang="en-US" sz="2899" u="none" dirty="0" err="1">
                <a:solidFill>
                  <a:srgbClr val="3B3B3B"/>
                </a:solidFill>
                <a:latin typeface="Roboto"/>
              </a:rPr>
              <a:t>Área</a:t>
            </a:r>
            <a:r>
              <a:rPr lang="en-US" sz="2899" u="none" dirty="0">
                <a:solidFill>
                  <a:srgbClr val="3B3B3B"/>
                </a:solidFill>
                <a:latin typeface="Roboto"/>
              </a:rPr>
              <a:t> de CC. de la </a:t>
            </a:r>
            <a:r>
              <a:rPr lang="en-US" sz="2899" u="none" dirty="0" err="1">
                <a:solidFill>
                  <a:srgbClr val="3B3B3B"/>
                </a:solidFill>
                <a:latin typeface="Roboto"/>
              </a:rPr>
              <a:t>Educación</a:t>
            </a:r>
            <a:endParaRPr lang="en-US" sz="2899" u="none" dirty="0">
              <a:solidFill>
                <a:srgbClr val="3B3B3B"/>
              </a:solidFill>
              <a:latin typeface="Roboto"/>
            </a:endParaRPr>
          </a:p>
          <a:p>
            <a:pPr marL="0" lvl="0" indent="0" algn="l">
              <a:lnSpc>
                <a:spcPts val="5305"/>
              </a:lnSpc>
            </a:pPr>
            <a:r>
              <a:rPr lang="en-US" sz="2899" u="none" dirty="0">
                <a:solidFill>
                  <a:srgbClr val="3B3B3B"/>
                </a:solidFill>
                <a:latin typeface="Roboto"/>
              </a:rPr>
              <a:t>• Anabel García </a:t>
            </a:r>
            <a:r>
              <a:rPr lang="en-US" sz="2899" u="none" dirty="0" err="1">
                <a:solidFill>
                  <a:srgbClr val="3B3B3B"/>
                </a:solidFill>
                <a:latin typeface="Roboto"/>
              </a:rPr>
              <a:t>Morte</a:t>
            </a:r>
            <a:r>
              <a:rPr lang="en-US" sz="2899" u="none" dirty="0">
                <a:solidFill>
                  <a:srgbClr val="3B3B3B"/>
                </a:solidFill>
                <a:latin typeface="Roboto"/>
              </a:rPr>
              <a:t>. </a:t>
            </a:r>
            <a:r>
              <a:rPr lang="en-US" sz="2899" u="none" dirty="0" err="1">
                <a:solidFill>
                  <a:srgbClr val="3B3B3B"/>
                </a:solidFill>
                <a:latin typeface="Roboto"/>
              </a:rPr>
              <a:t>Responsable</a:t>
            </a:r>
            <a:r>
              <a:rPr lang="en-US" sz="2899" u="none" dirty="0">
                <a:solidFill>
                  <a:srgbClr val="3B3B3B"/>
                </a:solidFill>
                <a:latin typeface="Roboto"/>
              </a:rPr>
              <a:t> </a:t>
            </a:r>
            <a:r>
              <a:rPr lang="en-US" sz="2899" u="none" dirty="0" err="1">
                <a:solidFill>
                  <a:srgbClr val="3B3B3B"/>
                </a:solidFill>
                <a:latin typeface="Roboto"/>
              </a:rPr>
              <a:t>Proyectos</a:t>
            </a:r>
            <a:r>
              <a:rPr lang="en-US" sz="2899" u="none" dirty="0">
                <a:solidFill>
                  <a:srgbClr val="3B3B3B"/>
                </a:solidFill>
                <a:latin typeface="Roboto"/>
              </a:rPr>
              <a:t> y </a:t>
            </a:r>
            <a:r>
              <a:rPr lang="en-US" sz="2899" u="none" dirty="0" err="1">
                <a:solidFill>
                  <a:srgbClr val="3B3B3B"/>
                </a:solidFill>
                <a:latin typeface="Roboto"/>
              </a:rPr>
              <a:t>Espacios</a:t>
            </a:r>
            <a:endParaRPr lang="en-US" sz="2899" u="none" dirty="0">
              <a:solidFill>
                <a:srgbClr val="3B3B3B"/>
              </a:solidFill>
              <a:latin typeface="Roboto"/>
            </a:endParaRPr>
          </a:p>
          <a:p>
            <a:pPr marL="0" lvl="0" indent="0" algn="l">
              <a:lnSpc>
                <a:spcPts val="5305"/>
              </a:lnSpc>
            </a:pPr>
            <a:r>
              <a:rPr lang="en-US" sz="2899" u="none" dirty="0">
                <a:solidFill>
                  <a:srgbClr val="3B3B3B"/>
                </a:solidFill>
                <a:latin typeface="Roboto"/>
              </a:rPr>
              <a:t>• Carmen Muñoz. </a:t>
            </a:r>
            <a:r>
              <a:rPr lang="en-US" sz="2899" u="none" dirty="0" err="1">
                <a:solidFill>
                  <a:srgbClr val="3B3B3B"/>
                </a:solidFill>
                <a:latin typeface="Roboto"/>
              </a:rPr>
              <a:t>Jefa</a:t>
            </a:r>
            <a:r>
              <a:rPr lang="en-US" sz="2899" u="none" dirty="0">
                <a:solidFill>
                  <a:srgbClr val="3B3B3B"/>
                </a:solidFill>
                <a:latin typeface="Roboto"/>
              </a:rPr>
              <a:t> de </a:t>
            </a:r>
            <a:r>
              <a:rPr lang="en-US" sz="2899" u="none" dirty="0" err="1">
                <a:solidFill>
                  <a:srgbClr val="3B3B3B"/>
                </a:solidFill>
                <a:latin typeface="Roboto"/>
              </a:rPr>
              <a:t>Sección</a:t>
            </a:r>
            <a:r>
              <a:rPr lang="en-US" sz="2899" u="none" dirty="0">
                <a:solidFill>
                  <a:srgbClr val="3B3B3B"/>
                </a:solidFill>
                <a:latin typeface="Roboto"/>
              </a:rPr>
              <a:t>. </a:t>
            </a:r>
            <a:r>
              <a:rPr lang="en-US" sz="2899" u="none" dirty="0" err="1">
                <a:solidFill>
                  <a:srgbClr val="3B3B3B"/>
                </a:solidFill>
                <a:latin typeface="Roboto"/>
              </a:rPr>
              <a:t>Proyectos</a:t>
            </a:r>
            <a:r>
              <a:rPr lang="en-US" sz="2899" u="none" dirty="0">
                <a:solidFill>
                  <a:srgbClr val="3B3B3B"/>
                </a:solidFill>
                <a:latin typeface="Roboto"/>
              </a:rPr>
              <a:t> y </a:t>
            </a:r>
            <a:r>
              <a:rPr lang="en-US" sz="2899" u="none" dirty="0" err="1">
                <a:solidFill>
                  <a:srgbClr val="3B3B3B"/>
                </a:solidFill>
                <a:latin typeface="Roboto"/>
              </a:rPr>
              <a:t>Espacios</a:t>
            </a:r>
            <a:r>
              <a:rPr lang="en-US" sz="2899" u="none" dirty="0">
                <a:solidFill>
                  <a:srgbClr val="3B3B3B"/>
                </a:solidFill>
                <a:latin typeface="Roboto"/>
              </a:rPr>
              <a:t>. </a:t>
            </a:r>
            <a:r>
              <a:rPr lang="en-US" sz="2899" u="none" dirty="0" err="1">
                <a:solidFill>
                  <a:srgbClr val="3B3B3B"/>
                </a:solidFill>
                <a:latin typeface="Roboto"/>
              </a:rPr>
              <a:t>Coordinadora</a:t>
            </a:r>
            <a:r>
              <a:rPr lang="en-US" sz="2899" u="none" dirty="0">
                <a:solidFill>
                  <a:srgbClr val="3B3B3B"/>
                </a:solidFill>
                <a:latin typeface="Roboto"/>
              </a:rPr>
              <a:t> del PE 2026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3311846" y="2898802"/>
            <a:ext cx="4027360" cy="41148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028700" y="785685"/>
            <a:ext cx="9433923" cy="745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953"/>
              </a:lnSpc>
              <a:spcBef>
                <a:spcPct val="0"/>
              </a:spcBef>
            </a:pPr>
            <a:r>
              <a:rPr lang="en-US" sz="4579" dirty="0" err="1">
                <a:solidFill>
                  <a:srgbClr val="000000"/>
                </a:solidFill>
                <a:latin typeface="Roboto Bold"/>
              </a:rPr>
              <a:t>Elaboración</a:t>
            </a:r>
            <a:r>
              <a:rPr lang="en-US" sz="4579" dirty="0">
                <a:solidFill>
                  <a:srgbClr val="000000"/>
                </a:solidFill>
                <a:latin typeface="Roboto Bold"/>
              </a:rPr>
              <a:t>. </a:t>
            </a:r>
            <a:r>
              <a:rPr lang="en-US" sz="3511" dirty="0">
                <a:solidFill>
                  <a:srgbClr val="000000"/>
                </a:solidFill>
                <a:latin typeface="Roboto Bold"/>
              </a:rPr>
              <a:t>Grupo </a:t>
            </a:r>
            <a:r>
              <a:rPr lang="en-US" sz="3511" dirty="0" err="1">
                <a:solidFill>
                  <a:srgbClr val="000000"/>
                </a:solidFill>
                <a:latin typeface="Roboto Bold"/>
              </a:rPr>
              <a:t>Coordinador</a:t>
            </a:r>
            <a:endParaRPr lang="en-US" sz="3511" dirty="0">
              <a:solidFill>
                <a:srgbClr val="000000"/>
              </a:solidFill>
              <a:latin typeface="Roboto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34957" y="0"/>
            <a:ext cx="9525" cy="10511046"/>
          </a:xfrm>
          <a:prstGeom prst="rect">
            <a:avLst/>
          </a:prstGeom>
          <a:solidFill>
            <a:srgbClr val="F6D8B6">
              <a:alpha val="19608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82405">
            <a:off x="14852552" y="124725"/>
            <a:ext cx="7315200" cy="12502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531237" y="365952"/>
            <a:ext cx="817361" cy="81633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666188" y="589549"/>
            <a:ext cx="547459" cy="34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30"/>
              </a:lnSpc>
            </a:pPr>
            <a:r>
              <a:rPr lang="en-US" sz="2099" spc="-62">
                <a:solidFill>
                  <a:srgbClr val="FFC72C"/>
                </a:solidFill>
                <a:latin typeface="Roboto"/>
              </a:rPr>
              <a:t>02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906511" y="8928689"/>
            <a:ext cx="11267964" cy="192579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4510331" y="8468888"/>
            <a:ext cx="9237802" cy="157882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0682405">
            <a:off x="11667926" y="-346259"/>
            <a:ext cx="7315200" cy="125023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873637" y="9661883"/>
            <a:ext cx="7315200" cy="12502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82405">
            <a:off x="15821061" y="9266471"/>
            <a:ext cx="7315200" cy="125023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397386" y="224609"/>
            <a:ext cx="3807045" cy="282686"/>
            <a:chOff x="0" y="0"/>
            <a:chExt cx="5076060" cy="376915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713248" cy="376915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45131" y="0"/>
              <a:ext cx="5030929" cy="370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05"/>
                </a:lnSpc>
              </a:pPr>
              <a:r>
                <a:rPr lang="en-US" sz="1823">
                  <a:solidFill>
                    <a:srgbClr val="5B5A5A"/>
                  </a:solidFill>
                  <a:latin typeface="Roboto"/>
                </a:rPr>
                <a:t>XIII Jornadas de Buenas Prácticas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519902" y="2595833"/>
            <a:ext cx="16610457" cy="60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305"/>
              </a:lnSpc>
            </a:pPr>
            <a:r>
              <a:rPr lang="en-US" sz="2899" u="none" dirty="0">
                <a:solidFill>
                  <a:srgbClr val="3B3B3B"/>
                </a:solidFill>
                <a:latin typeface="Roboto"/>
              </a:rPr>
              <a:t>•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785685"/>
            <a:ext cx="9433923" cy="1493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53"/>
              </a:lnSpc>
              <a:spcBef>
                <a:spcPct val="0"/>
              </a:spcBef>
            </a:pPr>
            <a:r>
              <a:rPr lang="en-US" sz="4579" dirty="0" err="1">
                <a:solidFill>
                  <a:srgbClr val="000000"/>
                </a:solidFill>
                <a:latin typeface="Roboto Bold"/>
              </a:rPr>
              <a:t>Elaboración</a:t>
            </a:r>
            <a:r>
              <a:rPr lang="en-US" sz="4579" dirty="0">
                <a:solidFill>
                  <a:srgbClr val="000000"/>
                </a:solidFill>
                <a:latin typeface="Roboto Bold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Roboto Bold"/>
              </a:rPr>
              <a:t>Grupos</a:t>
            </a:r>
            <a:r>
              <a:rPr lang="en-US" sz="3600" dirty="0">
                <a:solidFill>
                  <a:srgbClr val="000000"/>
                </a:solidFill>
                <a:latin typeface="Roboto Bold"/>
              </a:rPr>
              <a:t> de </a:t>
            </a:r>
            <a:r>
              <a:rPr lang="en-US" sz="3600" dirty="0" err="1">
                <a:solidFill>
                  <a:srgbClr val="000000"/>
                </a:solidFill>
                <a:latin typeface="Roboto Bold"/>
              </a:rPr>
              <a:t>Tendencias</a:t>
            </a:r>
            <a:endParaRPr lang="en-US" sz="3600" dirty="0">
              <a:solidFill>
                <a:srgbClr val="000000"/>
              </a:solidFill>
              <a:latin typeface="Roboto Bold"/>
            </a:endParaRPr>
          </a:p>
          <a:p>
            <a:pPr marL="0" lvl="0" indent="0" algn="l">
              <a:lnSpc>
                <a:spcPts val="5953"/>
              </a:lnSpc>
              <a:spcBef>
                <a:spcPct val="0"/>
              </a:spcBef>
            </a:pPr>
            <a:endParaRPr lang="en-US" sz="4579" dirty="0">
              <a:solidFill>
                <a:srgbClr val="000000"/>
              </a:solidFill>
              <a:latin typeface="Roboto Bold"/>
            </a:endParaRPr>
          </a:p>
        </p:txBody>
      </p:sp>
      <p:pic>
        <p:nvPicPr>
          <p:cNvPr id="18" name="Marcador de contenido 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82E01762-9248-BA4E-BB86-4641C3DC5ED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5883" y="1737313"/>
            <a:ext cx="12824647" cy="6637994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3C25D1C8-4456-164B-A0CE-2709100EDBD3}"/>
              </a:ext>
            </a:extLst>
          </p:cNvPr>
          <p:cNvSpPr txBox="1"/>
          <p:nvPr/>
        </p:nvSpPr>
        <p:spPr>
          <a:xfrm>
            <a:off x="14010855" y="2784908"/>
            <a:ext cx="35412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rgbClr val="FFC000"/>
                </a:solidFill>
              </a:rPr>
              <a:t>7 </a:t>
            </a:r>
            <a:r>
              <a:rPr lang="es-ES" sz="3600" b="1" dirty="0"/>
              <a:t>Grupos, </a:t>
            </a:r>
          </a:p>
          <a:p>
            <a:r>
              <a:rPr lang="es-ES" sz="3600" b="1" dirty="0">
                <a:solidFill>
                  <a:srgbClr val="FFC000"/>
                </a:solidFill>
                <a:effectLst/>
              </a:rPr>
              <a:t>2</a:t>
            </a:r>
            <a:r>
              <a:rPr lang="es-ES" sz="3600" b="1" dirty="0">
                <a:effectLst/>
              </a:rPr>
              <a:t> Sub</a:t>
            </a:r>
            <a:r>
              <a:rPr lang="es-ES" sz="3600" b="1" dirty="0"/>
              <a:t>grupos</a:t>
            </a:r>
          </a:p>
          <a:p>
            <a:r>
              <a:rPr lang="es-ES" sz="3600" b="1" dirty="0">
                <a:solidFill>
                  <a:srgbClr val="FFC000"/>
                </a:solidFill>
                <a:effectLst/>
              </a:rPr>
              <a:t>40</a:t>
            </a:r>
            <a:r>
              <a:rPr lang="es-ES" sz="3600" b="1" dirty="0">
                <a:effectLst/>
              </a:rPr>
              <a:t> personas</a:t>
            </a:r>
          </a:p>
        </p:txBody>
      </p:sp>
    </p:spTree>
    <p:extLst>
      <p:ext uri="{BB962C8B-B14F-4D97-AF65-F5344CB8AC3E}">
        <p14:creationId xmlns:p14="http://schemas.microsoft.com/office/powerpoint/2010/main" val="4067666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24013" y="1730004"/>
            <a:ext cx="10615187" cy="3396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algn="l">
              <a:lnSpc>
                <a:spcPts val="4484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_tradnl" sz="2450" dirty="0">
                <a:solidFill>
                  <a:srgbClr val="3B3B3B"/>
                </a:solidFill>
                <a:latin typeface="Roboto"/>
              </a:rPr>
              <a:t>Memoria Actividad BUS, </a:t>
            </a:r>
          </a:p>
          <a:p>
            <a:pPr marL="342900" lvl="0" indent="-342900" algn="l">
              <a:lnSpc>
                <a:spcPts val="4484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_tradnl" sz="2450" dirty="0">
                <a:solidFill>
                  <a:srgbClr val="3B3B3B"/>
                </a:solidFill>
                <a:latin typeface="Roboto"/>
              </a:rPr>
              <a:t>CMI de la BUS</a:t>
            </a:r>
          </a:p>
          <a:p>
            <a:pPr marL="342900" lvl="0" indent="-342900" algn="l">
              <a:lnSpc>
                <a:spcPts val="4484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_tradnl" sz="2450" dirty="0">
                <a:solidFill>
                  <a:srgbClr val="3B3B3B"/>
                </a:solidFill>
                <a:latin typeface="Roboto"/>
              </a:rPr>
              <a:t>análisis Encuestas de satisfacción usuarios y personal, </a:t>
            </a:r>
          </a:p>
          <a:p>
            <a:pPr marL="342900" lvl="0" indent="-342900" algn="l">
              <a:lnSpc>
                <a:spcPts val="4484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_tradnl" sz="2450" dirty="0">
                <a:solidFill>
                  <a:srgbClr val="3B3B3B"/>
                </a:solidFill>
                <a:latin typeface="Roboto"/>
              </a:rPr>
              <a:t>Informe de evaluación Premium</a:t>
            </a:r>
          </a:p>
          <a:p>
            <a:pPr marL="342900" lvl="0" indent="-342900" algn="l">
              <a:lnSpc>
                <a:spcPts val="4484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_tradnl" sz="2450" dirty="0">
                <a:solidFill>
                  <a:srgbClr val="3B3B3B"/>
                </a:solidFill>
                <a:latin typeface="Roboto"/>
              </a:rPr>
              <a:t>Resultados Plan de Acción PE2020</a:t>
            </a:r>
          </a:p>
          <a:p>
            <a:pPr marL="342900" lvl="0" indent="-342900" algn="l">
              <a:lnSpc>
                <a:spcPts val="4484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_tradnl" sz="2450" dirty="0">
                <a:solidFill>
                  <a:srgbClr val="3B3B3B"/>
                </a:solidFill>
                <a:latin typeface="Roboto"/>
              </a:rPr>
              <a:t>Comparativa indicadores con bibliotecas REBIUN</a:t>
            </a:r>
            <a:endParaRPr lang="en-US" sz="2450" u="none" dirty="0">
              <a:solidFill>
                <a:srgbClr val="3B3B3B"/>
              </a:solidFill>
              <a:latin typeface="Roboto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9510723" y="111252"/>
            <a:ext cx="9525" cy="10511046"/>
          </a:xfrm>
          <a:prstGeom prst="rect">
            <a:avLst/>
          </a:prstGeom>
          <a:solidFill>
            <a:srgbClr val="F6D8B6">
              <a:alpha val="19608"/>
            </a:srgb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82405">
            <a:off x="14852552" y="124725"/>
            <a:ext cx="7315200" cy="12502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531237" y="365952"/>
            <a:ext cx="817361" cy="81633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6666188" y="589549"/>
            <a:ext cx="547459" cy="34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30"/>
              </a:lnSpc>
            </a:pPr>
            <a:r>
              <a:rPr lang="en-US" sz="2099" spc="-62">
                <a:solidFill>
                  <a:srgbClr val="FFC72C"/>
                </a:solidFill>
                <a:latin typeface="Roboto"/>
              </a:rPr>
              <a:t>04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906511" y="8928689"/>
            <a:ext cx="11267964" cy="192579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4436499" y="8503091"/>
            <a:ext cx="9237802" cy="15788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0682405">
            <a:off x="11667926" y="-346259"/>
            <a:ext cx="7315200" cy="12502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873637" y="9661883"/>
            <a:ext cx="7315200" cy="12502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82405">
            <a:off x="15821061" y="9266471"/>
            <a:ext cx="7315200" cy="1250234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397386" y="224609"/>
            <a:ext cx="3807045" cy="282686"/>
            <a:chOff x="0" y="0"/>
            <a:chExt cx="5076060" cy="37691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713248" cy="376915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45131" y="0"/>
              <a:ext cx="5030929" cy="370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05"/>
                </a:lnSpc>
              </a:pPr>
              <a:r>
                <a:rPr lang="en-US" sz="1823">
                  <a:solidFill>
                    <a:srgbClr val="5B5A5A"/>
                  </a:solidFill>
                  <a:latin typeface="Roboto"/>
                </a:rPr>
                <a:t>XIII Jornadas de Buenas Prácticas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11896" y="707447"/>
            <a:ext cx="10821111" cy="822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829"/>
              </a:lnSpc>
              <a:spcBef>
                <a:spcPct val="0"/>
              </a:spcBef>
            </a:pPr>
            <a:r>
              <a:rPr lang="en-US" sz="5253" dirty="0" err="1">
                <a:solidFill>
                  <a:srgbClr val="000000"/>
                </a:solidFill>
                <a:latin typeface="Roboto Bold"/>
              </a:rPr>
              <a:t>Elaboración</a:t>
            </a:r>
            <a:r>
              <a:rPr lang="en-US" sz="5253" dirty="0">
                <a:solidFill>
                  <a:srgbClr val="000000"/>
                </a:solidFill>
                <a:latin typeface="Roboto Bold"/>
              </a:rPr>
              <a:t>. </a:t>
            </a:r>
            <a:r>
              <a:rPr lang="en-US" sz="3600" dirty="0">
                <a:solidFill>
                  <a:srgbClr val="000000"/>
                </a:solidFill>
                <a:latin typeface="Roboto Bold"/>
              </a:rPr>
              <a:t>Marco </a:t>
            </a:r>
            <a:r>
              <a:rPr lang="en-US" sz="3600" dirty="0" err="1">
                <a:solidFill>
                  <a:srgbClr val="000000"/>
                </a:solidFill>
                <a:latin typeface="Roboto Bold"/>
              </a:rPr>
              <a:t>Referencia</a:t>
            </a:r>
            <a:endParaRPr lang="en-US" sz="3600" dirty="0">
              <a:solidFill>
                <a:srgbClr val="000000"/>
              </a:solidFill>
              <a:latin typeface="Roboto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-155045" y="2695389"/>
            <a:ext cx="5280787" cy="608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67"/>
              </a:lnSpc>
            </a:pPr>
            <a:r>
              <a:rPr lang="en-US" sz="3744" spc="-112" dirty="0" err="1">
                <a:solidFill>
                  <a:srgbClr val="8D0739"/>
                </a:solidFill>
                <a:latin typeface="Roboto"/>
              </a:rPr>
              <a:t>Análisis</a:t>
            </a:r>
            <a:r>
              <a:rPr lang="en-US" sz="3744" spc="-112" dirty="0">
                <a:solidFill>
                  <a:srgbClr val="8D0739"/>
                </a:solidFill>
                <a:latin typeface="Roboto"/>
              </a:rPr>
              <a:t> </a:t>
            </a:r>
            <a:r>
              <a:rPr lang="en-US" sz="3744" spc="-112" dirty="0" err="1">
                <a:solidFill>
                  <a:srgbClr val="8D0739"/>
                </a:solidFill>
                <a:latin typeface="Roboto"/>
              </a:rPr>
              <a:t>interno</a:t>
            </a:r>
            <a:endParaRPr lang="en-US" sz="3744" spc="-112" dirty="0">
              <a:solidFill>
                <a:srgbClr val="8D0739"/>
              </a:solidFill>
              <a:latin typeface="Roboto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-155045" y="6803049"/>
            <a:ext cx="5280787" cy="608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67"/>
              </a:lnSpc>
            </a:pPr>
            <a:r>
              <a:rPr lang="en-US" sz="3744" spc="-112" dirty="0" err="1">
                <a:solidFill>
                  <a:srgbClr val="8D0739"/>
                </a:solidFill>
                <a:latin typeface="Roboto"/>
              </a:rPr>
              <a:t>Análisis</a:t>
            </a:r>
            <a:r>
              <a:rPr lang="en-US" sz="3744" spc="-112" dirty="0">
                <a:solidFill>
                  <a:srgbClr val="8D0739"/>
                </a:solidFill>
                <a:latin typeface="Roboto"/>
              </a:rPr>
              <a:t> </a:t>
            </a:r>
            <a:r>
              <a:rPr lang="en-US" sz="3744" spc="-112" dirty="0" err="1">
                <a:solidFill>
                  <a:srgbClr val="8D0739"/>
                </a:solidFill>
                <a:latin typeface="Roboto"/>
              </a:rPr>
              <a:t>externo</a:t>
            </a:r>
            <a:endParaRPr lang="en-US" sz="3744" spc="-112" dirty="0">
              <a:solidFill>
                <a:srgbClr val="8D0739"/>
              </a:solidFill>
              <a:latin typeface="Roboto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BEB1746-0FCD-794F-8407-885DBE20E9EB}"/>
              </a:ext>
            </a:extLst>
          </p:cNvPr>
          <p:cNvSpPr txBox="1"/>
          <p:nvPr/>
        </p:nvSpPr>
        <p:spPr>
          <a:xfrm>
            <a:off x="5451911" y="5649351"/>
            <a:ext cx="10598729" cy="3489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4484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_tradnl" sz="2450" dirty="0">
                <a:solidFill>
                  <a:srgbClr val="3B3B3B"/>
                </a:solidFill>
                <a:latin typeface="Roboto"/>
              </a:rPr>
              <a:t>Informes de Tendencias elaborado por los GT</a:t>
            </a:r>
          </a:p>
          <a:p>
            <a:pPr marL="342900" indent="-342900">
              <a:lnSpc>
                <a:spcPts val="4484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_tradnl" sz="2450" dirty="0">
                <a:solidFill>
                  <a:srgbClr val="3B3B3B"/>
                </a:solidFill>
                <a:latin typeface="Roboto"/>
              </a:rPr>
              <a:t>PE de la US</a:t>
            </a:r>
          </a:p>
          <a:p>
            <a:pPr marL="342900" indent="-342900">
              <a:lnSpc>
                <a:spcPts val="4484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_tradnl" sz="2450" dirty="0">
                <a:solidFill>
                  <a:srgbClr val="3B3B3B"/>
                </a:solidFill>
                <a:latin typeface="Roboto"/>
              </a:rPr>
              <a:t>Programa Rector</a:t>
            </a:r>
          </a:p>
          <a:p>
            <a:pPr marL="342900" indent="-342900">
              <a:lnSpc>
                <a:spcPts val="4484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_tradnl" sz="2450" dirty="0">
                <a:solidFill>
                  <a:srgbClr val="3B3B3B"/>
                </a:solidFill>
                <a:latin typeface="Roboto"/>
              </a:rPr>
              <a:t>IV PE REBIUN. </a:t>
            </a:r>
            <a:r>
              <a:rPr lang="es-ES_tradnl" sz="2450">
                <a:solidFill>
                  <a:srgbClr val="3B3B3B"/>
                </a:solidFill>
                <a:latin typeface="Roboto"/>
              </a:rPr>
              <a:t>Borrador</a:t>
            </a:r>
            <a:endParaRPr lang="es-ES_tradnl" sz="2450" dirty="0">
              <a:solidFill>
                <a:srgbClr val="3B3B3B"/>
              </a:solidFill>
              <a:latin typeface="Roboto"/>
            </a:endParaRPr>
          </a:p>
          <a:p>
            <a:pPr marL="342900" indent="-342900">
              <a:lnSpc>
                <a:spcPts val="4484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_tradnl" sz="2450" dirty="0">
                <a:solidFill>
                  <a:srgbClr val="3B3B3B"/>
                </a:solidFill>
                <a:latin typeface="Roboto"/>
              </a:rPr>
              <a:t>PE de otras bibliotecas universitarias</a:t>
            </a:r>
          </a:p>
          <a:p>
            <a:pPr marL="342900" indent="-342900">
              <a:lnSpc>
                <a:spcPts val="4484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_tradnl" sz="2450" dirty="0">
                <a:solidFill>
                  <a:srgbClr val="3B3B3B"/>
                </a:solidFill>
                <a:latin typeface="Roboto"/>
              </a:rPr>
              <a:t>Memorias estructuradas bibliotecas 400+y 500</a:t>
            </a:r>
            <a:endParaRPr lang="es-ES" sz="2450" dirty="0">
              <a:solidFill>
                <a:srgbClr val="3B3B3B"/>
              </a:solidFill>
              <a:latin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34957" y="0"/>
            <a:ext cx="9525" cy="10511046"/>
          </a:xfrm>
          <a:prstGeom prst="rect">
            <a:avLst/>
          </a:prstGeom>
          <a:solidFill>
            <a:srgbClr val="F6D8B6">
              <a:alpha val="19608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82405">
            <a:off x="14852552" y="124725"/>
            <a:ext cx="7315200" cy="12502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531237" y="365952"/>
            <a:ext cx="817361" cy="81633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666188" y="589549"/>
            <a:ext cx="547459" cy="34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30"/>
              </a:lnSpc>
            </a:pPr>
            <a:r>
              <a:rPr lang="en-US" sz="2099" spc="-62">
                <a:solidFill>
                  <a:srgbClr val="FFC72C"/>
                </a:solidFill>
                <a:latin typeface="Roboto"/>
              </a:rPr>
              <a:t>05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906511" y="8928689"/>
            <a:ext cx="11267964" cy="192579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4510331" y="8468888"/>
            <a:ext cx="9237802" cy="157882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0682405">
            <a:off x="11667926" y="-346259"/>
            <a:ext cx="7315200" cy="125023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873637" y="9661883"/>
            <a:ext cx="7315200" cy="12502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82405">
            <a:off x="15821061" y="9266471"/>
            <a:ext cx="7315200" cy="125023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397386" y="224609"/>
            <a:ext cx="3807045" cy="282686"/>
            <a:chOff x="0" y="0"/>
            <a:chExt cx="5076060" cy="376915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713248" cy="376915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45131" y="0"/>
              <a:ext cx="5030929" cy="370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05"/>
                </a:lnSpc>
              </a:pPr>
              <a:r>
                <a:rPr lang="en-US" sz="1823">
                  <a:solidFill>
                    <a:srgbClr val="5B5A5A"/>
                  </a:solidFill>
                  <a:latin typeface="Roboto"/>
                </a:rPr>
                <a:t>XIII Jornadas de Buenas Prácticas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189459" y="1321871"/>
            <a:ext cx="15476730" cy="76068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34957" y="0"/>
            <a:ext cx="9525" cy="10511046"/>
          </a:xfrm>
          <a:prstGeom prst="rect">
            <a:avLst/>
          </a:prstGeom>
          <a:solidFill>
            <a:srgbClr val="F6D8B6">
              <a:alpha val="19608"/>
            </a:srgb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82405">
            <a:off x="14852552" y="124725"/>
            <a:ext cx="7315200" cy="12502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531237" y="365952"/>
            <a:ext cx="817361" cy="81633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666188" y="589549"/>
            <a:ext cx="547459" cy="34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30"/>
              </a:lnSpc>
            </a:pPr>
            <a:r>
              <a:rPr lang="en-US" sz="2099" spc="-62">
                <a:solidFill>
                  <a:srgbClr val="FFC72C"/>
                </a:solidFill>
                <a:latin typeface="Roboto"/>
              </a:rPr>
              <a:t>07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906511" y="8928689"/>
            <a:ext cx="11267964" cy="192579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4510331" y="8468888"/>
            <a:ext cx="9237802" cy="157882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0682405">
            <a:off x="11667926" y="-346259"/>
            <a:ext cx="7315200" cy="125023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873637" y="9661883"/>
            <a:ext cx="7315200" cy="12502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82405">
            <a:off x="15821061" y="9266471"/>
            <a:ext cx="7315200" cy="125023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397386" y="224609"/>
            <a:ext cx="3807045" cy="282686"/>
            <a:chOff x="0" y="0"/>
            <a:chExt cx="5076060" cy="376915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713248" cy="376915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45131" y="0"/>
              <a:ext cx="5030929" cy="370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05"/>
                </a:lnSpc>
              </a:pPr>
              <a:r>
                <a:rPr lang="en-US" sz="1823">
                  <a:solidFill>
                    <a:srgbClr val="5B5A5A"/>
                  </a:solidFill>
                  <a:latin typeface="Roboto"/>
                </a:rPr>
                <a:t>XIII Jornadas de Buenas Prácticas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80136" y="1735564"/>
            <a:ext cx="506424" cy="506424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72C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757575" y="778143"/>
            <a:ext cx="2184226" cy="2184226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383357" y="3179300"/>
            <a:ext cx="5642149" cy="5654981"/>
            <a:chOff x="0" y="0"/>
            <a:chExt cx="1675130" cy="1678940"/>
          </a:xfrm>
        </p:grpSpPr>
        <p:sp>
          <p:nvSpPr>
            <p:cNvPr id="18" name="Freeform 18"/>
            <p:cNvSpPr/>
            <p:nvPr/>
          </p:nvSpPr>
          <p:spPr>
            <a:xfrm>
              <a:off x="92710" y="106680"/>
              <a:ext cx="1570990" cy="1559560"/>
            </a:xfrm>
            <a:custGeom>
              <a:avLst/>
              <a:gdLst/>
              <a:ahLst/>
              <a:cxnLst/>
              <a:rect l="l" t="t" r="r" b="b"/>
              <a:pathLst>
                <a:path w="1570990" h="1559560">
                  <a:moveTo>
                    <a:pt x="1544320" y="1370330"/>
                  </a:moveTo>
                  <a:cubicBezTo>
                    <a:pt x="1544320" y="1457960"/>
                    <a:pt x="1468120" y="1529080"/>
                    <a:pt x="1386840" y="1529080"/>
                  </a:cubicBezTo>
                  <a:lnTo>
                    <a:pt x="66040" y="1529080"/>
                  </a:lnTo>
                  <a:cubicBezTo>
                    <a:pt x="43180" y="1529080"/>
                    <a:pt x="20320" y="1524000"/>
                    <a:pt x="0" y="1515110"/>
                  </a:cubicBezTo>
                  <a:cubicBezTo>
                    <a:pt x="26670" y="1543050"/>
                    <a:pt x="63500" y="1559560"/>
                    <a:pt x="104140" y="1559560"/>
                  </a:cubicBezTo>
                  <a:lnTo>
                    <a:pt x="1424940" y="1559560"/>
                  </a:lnTo>
                  <a:cubicBezTo>
                    <a:pt x="1504950" y="1559560"/>
                    <a:pt x="1570990" y="1493520"/>
                    <a:pt x="1570990" y="1413510"/>
                  </a:cubicBezTo>
                  <a:lnTo>
                    <a:pt x="1570990" y="95250"/>
                  </a:lnTo>
                  <a:cubicBezTo>
                    <a:pt x="1570990" y="58420"/>
                    <a:pt x="1557020" y="25400"/>
                    <a:pt x="1535430" y="0"/>
                  </a:cubicBezTo>
                  <a:cubicBezTo>
                    <a:pt x="1541780" y="16510"/>
                    <a:pt x="1544320" y="34290"/>
                    <a:pt x="1544320" y="52070"/>
                  </a:cubicBezTo>
                  <a:lnTo>
                    <a:pt x="1544320" y="1370330"/>
                  </a:lnTo>
                  <a:lnTo>
                    <a:pt x="1544320" y="137033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12700" y="12700"/>
              <a:ext cx="1610360" cy="1610360"/>
            </a:xfrm>
            <a:custGeom>
              <a:avLst/>
              <a:gdLst/>
              <a:ahLst/>
              <a:cxnLst/>
              <a:rect l="l" t="t" r="r" b="b"/>
              <a:pathLst>
                <a:path w="1610360" h="1610360">
                  <a:moveTo>
                    <a:pt x="146050" y="1610360"/>
                  </a:moveTo>
                  <a:lnTo>
                    <a:pt x="1464310" y="1610360"/>
                  </a:lnTo>
                  <a:cubicBezTo>
                    <a:pt x="1544320" y="1610360"/>
                    <a:pt x="1610360" y="1544320"/>
                    <a:pt x="1610360" y="1464310"/>
                  </a:cubicBezTo>
                  <a:lnTo>
                    <a:pt x="1610360" y="146050"/>
                  </a:lnTo>
                  <a:cubicBezTo>
                    <a:pt x="1610360" y="66040"/>
                    <a:pt x="1544320" y="0"/>
                    <a:pt x="14643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464310"/>
                  </a:lnTo>
                  <a:cubicBezTo>
                    <a:pt x="0" y="1545590"/>
                    <a:pt x="66040" y="1610360"/>
                    <a:pt x="146050" y="1610360"/>
                  </a:cubicBezTo>
                  <a:close/>
                </a:path>
              </a:pathLst>
            </a:custGeom>
            <a:solidFill>
              <a:srgbClr val="F6D8B6">
                <a:alpha val="40000"/>
              </a:srgbClr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1675130" cy="1678940"/>
            </a:xfrm>
            <a:custGeom>
              <a:avLst/>
              <a:gdLst/>
              <a:ahLst/>
              <a:cxnLst/>
              <a:rect l="l" t="t" r="r" b="b"/>
              <a:pathLst>
                <a:path w="1675130" h="1678940">
                  <a:moveTo>
                    <a:pt x="1611630" y="74930"/>
                  </a:moveTo>
                  <a:cubicBezTo>
                    <a:pt x="1583690" y="30480"/>
                    <a:pt x="1534160" y="0"/>
                    <a:pt x="14770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477010"/>
                  </a:lnTo>
                  <a:cubicBezTo>
                    <a:pt x="0" y="1529080"/>
                    <a:pt x="25400" y="1574800"/>
                    <a:pt x="63500" y="1604010"/>
                  </a:cubicBezTo>
                  <a:cubicBezTo>
                    <a:pt x="91440" y="1648460"/>
                    <a:pt x="140970" y="1678940"/>
                    <a:pt x="198120" y="1678940"/>
                  </a:cubicBezTo>
                  <a:lnTo>
                    <a:pt x="1516380" y="1678940"/>
                  </a:lnTo>
                  <a:cubicBezTo>
                    <a:pt x="1604010" y="1678940"/>
                    <a:pt x="1675130" y="1607820"/>
                    <a:pt x="1675130" y="1520190"/>
                  </a:cubicBezTo>
                  <a:lnTo>
                    <a:pt x="1675130" y="201930"/>
                  </a:lnTo>
                  <a:cubicBezTo>
                    <a:pt x="1675130" y="149860"/>
                    <a:pt x="1649730" y="104140"/>
                    <a:pt x="1611630" y="74930"/>
                  </a:cubicBezTo>
                  <a:close/>
                  <a:moveTo>
                    <a:pt x="12700" y="147701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477010" y="12700"/>
                  </a:lnTo>
                  <a:cubicBezTo>
                    <a:pt x="1557020" y="12700"/>
                    <a:pt x="1623060" y="78740"/>
                    <a:pt x="1623060" y="158750"/>
                  </a:cubicBezTo>
                  <a:lnTo>
                    <a:pt x="1623060" y="1477010"/>
                  </a:lnTo>
                  <a:cubicBezTo>
                    <a:pt x="1623060" y="1557020"/>
                    <a:pt x="1557020" y="1623060"/>
                    <a:pt x="1477010" y="1623060"/>
                  </a:cubicBezTo>
                  <a:lnTo>
                    <a:pt x="158750" y="1623060"/>
                  </a:lnTo>
                  <a:cubicBezTo>
                    <a:pt x="78740" y="1623060"/>
                    <a:pt x="12700" y="1558290"/>
                    <a:pt x="12700" y="1477010"/>
                  </a:cubicBezTo>
                  <a:close/>
                  <a:moveTo>
                    <a:pt x="1663700" y="1520190"/>
                  </a:moveTo>
                  <a:cubicBezTo>
                    <a:pt x="1663700" y="1600200"/>
                    <a:pt x="1596390" y="1666240"/>
                    <a:pt x="1516380" y="1666240"/>
                  </a:cubicBezTo>
                  <a:lnTo>
                    <a:pt x="198120" y="1666240"/>
                  </a:lnTo>
                  <a:cubicBezTo>
                    <a:pt x="157480" y="1666240"/>
                    <a:pt x="120650" y="1649730"/>
                    <a:pt x="93980" y="1621790"/>
                  </a:cubicBezTo>
                  <a:cubicBezTo>
                    <a:pt x="114300" y="1630680"/>
                    <a:pt x="135890" y="1635760"/>
                    <a:pt x="160020" y="1635760"/>
                  </a:cubicBezTo>
                  <a:lnTo>
                    <a:pt x="1478280" y="1635760"/>
                  </a:lnTo>
                  <a:cubicBezTo>
                    <a:pt x="1565910" y="1635760"/>
                    <a:pt x="1637030" y="1564640"/>
                    <a:pt x="1637030" y="1477010"/>
                  </a:cubicBezTo>
                  <a:lnTo>
                    <a:pt x="1637030" y="158750"/>
                  </a:lnTo>
                  <a:cubicBezTo>
                    <a:pt x="1637030" y="140970"/>
                    <a:pt x="1633220" y="123190"/>
                    <a:pt x="1628140" y="106680"/>
                  </a:cubicBezTo>
                  <a:cubicBezTo>
                    <a:pt x="1649730" y="132080"/>
                    <a:pt x="1663700" y="165100"/>
                    <a:pt x="1663700" y="201930"/>
                  </a:cubicBezTo>
                  <a:lnTo>
                    <a:pt x="1663700" y="1520190"/>
                  </a:lnTo>
                  <a:cubicBezTo>
                    <a:pt x="1663700" y="1520190"/>
                    <a:pt x="1663700" y="1520190"/>
                    <a:pt x="1663700" y="1520190"/>
                  </a:cubicBezTo>
                  <a:close/>
                </a:path>
              </a:pathLst>
            </a:custGeom>
            <a:solidFill>
              <a:srgbClr val="8D0739">
                <a:alpha val="40000"/>
              </a:srgbClr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8469726" y="706819"/>
            <a:ext cx="2326874" cy="2326874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8734416" y="3179300"/>
            <a:ext cx="8524884" cy="5654981"/>
            <a:chOff x="0" y="0"/>
            <a:chExt cx="2531002" cy="1678940"/>
          </a:xfrm>
        </p:grpSpPr>
        <p:sp>
          <p:nvSpPr>
            <p:cNvPr id="23" name="Freeform 23"/>
            <p:cNvSpPr/>
            <p:nvPr/>
          </p:nvSpPr>
          <p:spPr>
            <a:xfrm>
              <a:off x="92710" y="106680"/>
              <a:ext cx="2426862" cy="1559560"/>
            </a:xfrm>
            <a:custGeom>
              <a:avLst/>
              <a:gdLst/>
              <a:ahLst/>
              <a:cxnLst/>
              <a:rect l="l" t="t" r="r" b="b"/>
              <a:pathLst>
                <a:path w="2426862" h="1559560">
                  <a:moveTo>
                    <a:pt x="2400192" y="1370330"/>
                  </a:moveTo>
                  <a:cubicBezTo>
                    <a:pt x="2400192" y="1457960"/>
                    <a:pt x="2323992" y="1529080"/>
                    <a:pt x="2242712" y="1529080"/>
                  </a:cubicBezTo>
                  <a:lnTo>
                    <a:pt x="66040" y="1529080"/>
                  </a:lnTo>
                  <a:cubicBezTo>
                    <a:pt x="43180" y="1529080"/>
                    <a:pt x="20320" y="1524000"/>
                    <a:pt x="0" y="1515110"/>
                  </a:cubicBezTo>
                  <a:cubicBezTo>
                    <a:pt x="26670" y="1543050"/>
                    <a:pt x="63500" y="1559560"/>
                    <a:pt x="109595" y="1559560"/>
                  </a:cubicBezTo>
                  <a:lnTo>
                    <a:pt x="2280812" y="1559560"/>
                  </a:lnTo>
                  <a:cubicBezTo>
                    <a:pt x="2360822" y="1559560"/>
                    <a:pt x="2426862" y="1493520"/>
                    <a:pt x="2426862" y="1413510"/>
                  </a:cubicBezTo>
                  <a:lnTo>
                    <a:pt x="2426862" y="95250"/>
                  </a:lnTo>
                  <a:cubicBezTo>
                    <a:pt x="2426862" y="58420"/>
                    <a:pt x="2412892" y="25400"/>
                    <a:pt x="2391302" y="0"/>
                  </a:cubicBezTo>
                  <a:cubicBezTo>
                    <a:pt x="2397652" y="16510"/>
                    <a:pt x="2400192" y="34290"/>
                    <a:pt x="2400192" y="52070"/>
                  </a:cubicBezTo>
                  <a:lnTo>
                    <a:pt x="2400192" y="1370330"/>
                  </a:lnTo>
                  <a:lnTo>
                    <a:pt x="2400192" y="1370330"/>
                  </a:lnTo>
                  <a:close/>
                </a:path>
              </a:pathLst>
            </a:custGeom>
            <a:solidFill>
              <a:srgbClr val="000000">
                <a:alpha val="26667"/>
              </a:srgbClr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12700" y="12700"/>
              <a:ext cx="2466232" cy="1610360"/>
            </a:xfrm>
            <a:custGeom>
              <a:avLst/>
              <a:gdLst/>
              <a:ahLst/>
              <a:cxnLst/>
              <a:rect l="l" t="t" r="r" b="b"/>
              <a:pathLst>
                <a:path w="2466232" h="1610360">
                  <a:moveTo>
                    <a:pt x="146050" y="1610360"/>
                  </a:moveTo>
                  <a:lnTo>
                    <a:pt x="2320182" y="1610360"/>
                  </a:lnTo>
                  <a:cubicBezTo>
                    <a:pt x="2400192" y="1610360"/>
                    <a:pt x="2466232" y="1544320"/>
                    <a:pt x="2466232" y="1464310"/>
                  </a:cubicBezTo>
                  <a:lnTo>
                    <a:pt x="2466232" y="146050"/>
                  </a:lnTo>
                  <a:cubicBezTo>
                    <a:pt x="2466232" y="66040"/>
                    <a:pt x="2400192" y="0"/>
                    <a:pt x="23201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464310"/>
                  </a:lnTo>
                  <a:cubicBezTo>
                    <a:pt x="0" y="1545590"/>
                    <a:pt x="66040" y="1610360"/>
                    <a:pt x="146050" y="1610360"/>
                  </a:cubicBezTo>
                  <a:close/>
                </a:path>
              </a:pathLst>
            </a:custGeom>
            <a:solidFill>
              <a:srgbClr val="A6A6A6">
                <a:alpha val="26667"/>
              </a:srgbClr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0" y="0"/>
              <a:ext cx="2531002" cy="1678940"/>
            </a:xfrm>
            <a:custGeom>
              <a:avLst/>
              <a:gdLst/>
              <a:ahLst/>
              <a:cxnLst/>
              <a:rect l="l" t="t" r="r" b="b"/>
              <a:pathLst>
                <a:path w="2531002" h="1678940">
                  <a:moveTo>
                    <a:pt x="2467502" y="74930"/>
                  </a:moveTo>
                  <a:cubicBezTo>
                    <a:pt x="2439562" y="30480"/>
                    <a:pt x="2390032" y="0"/>
                    <a:pt x="23328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477010"/>
                  </a:lnTo>
                  <a:cubicBezTo>
                    <a:pt x="0" y="1529080"/>
                    <a:pt x="25400" y="1574800"/>
                    <a:pt x="63500" y="1604010"/>
                  </a:cubicBezTo>
                  <a:cubicBezTo>
                    <a:pt x="91440" y="1648460"/>
                    <a:pt x="140970" y="1678940"/>
                    <a:pt x="204426" y="1678940"/>
                  </a:cubicBezTo>
                  <a:lnTo>
                    <a:pt x="2372252" y="1678940"/>
                  </a:lnTo>
                  <a:cubicBezTo>
                    <a:pt x="2459882" y="1678940"/>
                    <a:pt x="2531002" y="1607820"/>
                    <a:pt x="2531002" y="1520190"/>
                  </a:cubicBezTo>
                  <a:lnTo>
                    <a:pt x="2531002" y="201930"/>
                  </a:lnTo>
                  <a:cubicBezTo>
                    <a:pt x="2531002" y="149860"/>
                    <a:pt x="2505602" y="104140"/>
                    <a:pt x="2467502" y="74930"/>
                  </a:cubicBezTo>
                  <a:close/>
                  <a:moveTo>
                    <a:pt x="12700" y="147701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332882" y="12700"/>
                  </a:lnTo>
                  <a:cubicBezTo>
                    <a:pt x="2412892" y="12700"/>
                    <a:pt x="2478932" y="78740"/>
                    <a:pt x="2478932" y="158750"/>
                  </a:cubicBezTo>
                  <a:lnTo>
                    <a:pt x="2478932" y="1477010"/>
                  </a:lnTo>
                  <a:cubicBezTo>
                    <a:pt x="2478932" y="1557020"/>
                    <a:pt x="2412892" y="1623060"/>
                    <a:pt x="2332882" y="1623060"/>
                  </a:cubicBezTo>
                  <a:lnTo>
                    <a:pt x="158750" y="1623060"/>
                  </a:lnTo>
                  <a:cubicBezTo>
                    <a:pt x="78740" y="1623060"/>
                    <a:pt x="12700" y="1558290"/>
                    <a:pt x="12700" y="1477010"/>
                  </a:cubicBezTo>
                  <a:close/>
                  <a:moveTo>
                    <a:pt x="2519572" y="1520190"/>
                  </a:moveTo>
                  <a:cubicBezTo>
                    <a:pt x="2519572" y="1600200"/>
                    <a:pt x="2452262" y="1666240"/>
                    <a:pt x="2372252" y="1666240"/>
                  </a:cubicBezTo>
                  <a:lnTo>
                    <a:pt x="204426" y="1666240"/>
                  </a:lnTo>
                  <a:cubicBezTo>
                    <a:pt x="157480" y="1666240"/>
                    <a:pt x="120650" y="1649730"/>
                    <a:pt x="93980" y="1621790"/>
                  </a:cubicBezTo>
                  <a:cubicBezTo>
                    <a:pt x="114300" y="1630680"/>
                    <a:pt x="135890" y="1635760"/>
                    <a:pt x="160020" y="1635760"/>
                  </a:cubicBezTo>
                  <a:lnTo>
                    <a:pt x="2334152" y="1635760"/>
                  </a:lnTo>
                  <a:cubicBezTo>
                    <a:pt x="2421782" y="1635760"/>
                    <a:pt x="2492902" y="1564640"/>
                    <a:pt x="2492902" y="1477010"/>
                  </a:cubicBezTo>
                  <a:lnTo>
                    <a:pt x="2492902" y="158750"/>
                  </a:lnTo>
                  <a:cubicBezTo>
                    <a:pt x="2492902" y="140970"/>
                    <a:pt x="2489092" y="123190"/>
                    <a:pt x="2484012" y="106680"/>
                  </a:cubicBezTo>
                  <a:cubicBezTo>
                    <a:pt x="2505602" y="132080"/>
                    <a:pt x="2519572" y="165100"/>
                    <a:pt x="2519572" y="201930"/>
                  </a:cubicBezTo>
                  <a:lnTo>
                    <a:pt x="2519572" y="1520190"/>
                  </a:lnTo>
                  <a:cubicBezTo>
                    <a:pt x="2519572" y="1520190"/>
                    <a:pt x="2519572" y="1520190"/>
                    <a:pt x="2519572" y="1520190"/>
                  </a:cubicBezTo>
                  <a:close/>
                </a:path>
              </a:pathLst>
            </a:custGeom>
            <a:solidFill>
              <a:srgbClr val="8D0739">
                <a:alpha val="26667"/>
              </a:srgbClr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9912323" y="1384625"/>
            <a:ext cx="211069" cy="211069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C72C"/>
            </a:solidFill>
          </p:spPr>
        </p:sp>
      </p:grpSp>
      <p:sp>
        <p:nvSpPr>
          <p:cNvPr id="28" name="TextBox 28"/>
          <p:cNvSpPr txBox="1"/>
          <p:nvPr/>
        </p:nvSpPr>
        <p:spPr>
          <a:xfrm>
            <a:off x="1733348" y="3918520"/>
            <a:ext cx="5088057" cy="3612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5"/>
              </a:lnSpc>
            </a:pPr>
            <a:r>
              <a:rPr lang="en-US" sz="3127">
                <a:solidFill>
                  <a:srgbClr val="3B3B3B"/>
                </a:solidFill>
                <a:latin typeface="Roboto"/>
              </a:rPr>
              <a:t>Ofrecer recursos de información y servicios excelentes, innovadores y sostenibles, contribuyendo a la consecución de los objetivos de la Universidad de Sevilla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583607" y="1429123"/>
            <a:ext cx="3285607" cy="708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33"/>
              </a:lnSpc>
            </a:pPr>
            <a:r>
              <a:rPr lang="en-US" sz="4333">
                <a:solidFill>
                  <a:srgbClr val="000000"/>
                </a:solidFill>
                <a:latin typeface="Roboto Bold"/>
              </a:rPr>
              <a:t>Propósito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899973" y="1492399"/>
            <a:ext cx="8212993" cy="708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33"/>
              </a:lnSpc>
            </a:pPr>
            <a:r>
              <a:rPr lang="en-US" sz="4333">
                <a:solidFill>
                  <a:srgbClr val="000000"/>
                </a:solidFill>
                <a:latin typeface="Roboto Bold"/>
              </a:rPr>
              <a:t>Visión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235764" y="4176839"/>
            <a:ext cx="7522188" cy="3095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65"/>
              </a:lnSpc>
              <a:spcBef>
                <a:spcPct val="0"/>
              </a:spcBef>
            </a:pPr>
            <a:r>
              <a:rPr lang="en-US" sz="3127" u="none">
                <a:solidFill>
                  <a:srgbClr val="3B3B3B"/>
                </a:solidFill>
                <a:latin typeface="Roboto"/>
              </a:rPr>
              <a:t>Ser un referente en ofrecer servicios excelentes, innovadores y sostenibles que apoyen la creación, la transformación y la transmisión del conocimiento para la Universidad de Sevilla, el ámbito académico y la sociedad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9111179" y="2088829"/>
            <a:ext cx="153159" cy="153159"/>
            <a:chOff x="0" y="0"/>
            <a:chExt cx="6350000" cy="6350000"/>
          </a:xfrm>
        </p:grpSpPr>
        <p:sp>
          <p:nvSpPr>
            <p:cNvPr id="33" name="Freeform 3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D0739"/>
            </a:solidFill>
          </p:spPr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6547" b="36547"/>
          <a:stretch>
            <a:fillRect/>
          </a:stretch>
        </p:blipFill>
        <p:spPr>
          <a:xfrm>
            <a:off x="515894" y="2582796"/>
            <a:ext cx="3038041" cy="81633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68727" y="2734154"/>
            <a:ext cx="2330995" cy="475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0"/>
              </a:lnSpc>
            </a:pPr>
            <a:r>
              <a:rPr lang="en-US" sz="2869">
                <a:solidFill>
                  <a:srgbClr val="000000"/>
                </a:solidFill>
                <a:latin typeface="Roboto Bold"/>
              </a:rPr>
              <a:t>Compromiso</a:t>
            </a:r>
          </a:p>
        </p:txBody>
      </p:sp>
      <p:sp>
        <p:nvSpPr>
          <p:cNvPr id="4" name="AutoShape 4"/>
          <p:cNvSpPr/>
          <p:nvPr/>
        </p:nvSpPr>
        <p:spPr>
          <a:xfrm>
            <a:off x="9434957" y="0"/>
            <a:ext cx="9525" cy="10511046"/>
          </a:xfrm>
          <a:prstGeom prst="rect">
            <a:avLst/>
          </a:prstGeom>
          <a:solidFill>
            <a:srgbClr val="F6D8B6">
              <a:alpha val="19608"/>
            </a:srgbClr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682405">
            <a:off x="14852552" y="124725"/>
            <a:ext cx="7315200" cy="12502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31237" y="365952"/>
            <a:ext cx="817361" cy="8163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906511" y="8928689"/>
            <a:ext cx="11267964" cy="192579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4510331" y="8468888"/>
            <a:ext cx="9237802" cy="15788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0682405">
            <a:off x="11667926" y="-346259"/>
            <a:ext cx="7315200" cy="12502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873637" y="9661883"/>
            <a:ext cx="7315200" cy="12502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682405">
            <a:off x="15821061" y="9266471"/>
            <a:ext cx="7315200" cy="1250234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397386" y="224609"/>
            <a:ext cx="3807045" cy="282686"/>
            <a:chOff x="0" y="0"/>
            <a:chExt cx="5076060" cy="37691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713248" cy="376915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45131" y="0"/>
              <a:ext cx="5030929" cy="370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05"/>
                </a:lnSpc>
              </a:pPr>
              <a:r>
                <a:rPr lang="en-US" sz="1823">
                  <a:solidFill>
                    <a:srgbClr val="5B5A5A"/>
                  </a:solidFill>
                  <a:latin typeface="Roboto"/>
                </a:rPr>
                <a:t>XIII Jornadas de Buenas Prácticas</a:t>
              </a:r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559668" y="6374008"/>
            <a:ext cx="2247472" cy="2247472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736944" y="861963"/>
            <a:ext cx="5633982" cy="1172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55"/>
              </a:lnSpc>
            </a:pPr>
            <a:r>
              <a:rPr lang="en-US" sz="7196">
                <a:solidFill>
                  <a:srgbClr val="000000"/>
                </a:solidFill>
                <a:latin typeface="Roboto Bold"/>
              </a:rPr>
              <a:t>valores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553935" y="2751511"/>
            <a:ext cx="11527158" cy="479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68"/>
              </a:lnSpc>
              <a:spcBef>
                <a:spcPct val="0"/>
              </a:spcBef>
            </a:pPr>
            <a:r>
              <a:rPr lang="en-US" sz="2899" u="none">
                <a:solidFill>
                  <a:srgbClr val="3B3B3B"/>
                </a:solidFill>
                <a:latin typeface="Roboto"/>
              </a:rPr>
              <a:t>con la Universidad de Sevilla en el cumplimiento de su propósito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666188" y="589549"/>
            <a:ext cx="547459" cy="34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30"/>
              </a:lnSpc>
            </a:pPr>
            <a:r>
              <a:rPr lang="en-US" sz="2099" spc="-62">
                <a:solidFill>
                  <a:srgbClr val="FFC72C"/>
                </a:solidFill>
                <a:latin typeface="Roboto"/>
              </a:rPr>
              <a:t>08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 t="36547" b="36547"/>
          <a:stretch>
            <a:fillRect/>
          </a:stretch>
        </p:blipFill>
        <p:spPr>
          <a:xfrm>
            <a:off x="517438" y="3801092"/>
            <a:ext cx="3038041" cy="816339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970271" y="3952451"/>
            <a:ext cx="2330995" cy="475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0"/>
              </a:lnSpc>
            </a:pPr>
            <a:r>
              <a:rPr lang="en-US" sz="2869">
                <a:solidFill>
                  <a:srgbClr val="000000"/>
                </a:solidFill>
                <a:latin typeface="Roboto Bold"/>
              </a:rPr>
              <a:t>Innovación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555479" y="3710872"/>
            <a:ext cx="14218170" cy="95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68"/>
              </a:lnSpc>
              <a:spcBef>
                <a:spcPct val="0"/>
              </a:spcBef>
            </a:pPr>
            <a:r>
              <a:rPr lang="en-US" sz="2899" u="none">
                <a:solidFill>
                  <a:srgbClr val="3B3B3B"/>
                </a:solidFill>
                <a:latin typeface="Roboto"/>
              </a:rPr>
              <a:t>Ofrecemos servicios y generamos nuevas ideas para nuestra comunidad usuaria con adaptabilidad, dinamismo, creatividad y colaboración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rcRect t="36547" b="36547"/>
          <a:stretch>
            <a:fillRect/>
          </a:stretch>
        </p:blipFill>
        <p:spPr>
          <a:xfrm>
            <a:off x="517438" y="5259458"/>
            <a:ext cx="3038041" cy="816339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970271" y="5410817"/>
            <a:ext cx="2330995" cy="475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0"/>
              </a:lnSpc>
            </a:pPr>
            <a:r>
              <a:rPr lang="en-US" sz="2869">
                <a:solidFill>
                  <a:srgbClr val="000000"/>
                </a:solidFill>
                <a:latin typeface="Roboto Bold"/>
              </a:rPr>
              <a:t>Igualdad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661284" y="5406400"/>
            <a:ext cx="13658168" cy="479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68"/>
              </a:lnSpc>
            </a:pPr>
            <a:r>
              <a:rPr lang="en-US" sz="2899">
                <a:solidFill>
                  <a:srgbClr val="3B3B3B"/>
                </a:solidFill>
                <a:latin typeface="Roboto"/>
              </a:rPr>
              <a:t>Defendemos la igualdad de oportunidades, la diversidad, la inclusión y la tolerancia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2"/>
          <a:srcRect t="36547" b="36547"/>
          <a:stretch>
            <a:fillRect/>
          </a:stretch>
        </p:blipFill>
        <p:spPr>
          <a:xfrm>
            <a:off x="550929" y="6681404"/>
            <a:ext cx="3038041" cy="816339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003762" y="6832763"/>
            <a:ext cx="2330995" cy="475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0"/>
              </a:lnSpc>
            </a:pPr>
            <a:r>
              <a:rPr lang="en-US" sz="2869">
                <a:solidFill>
                  <a:srgbClr val="000000"/>
                </a:solidFill>
                <a:latin typeface="Roboto Bold"/>
              </a:rPr>
              <a:t>Ejemplaridad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588970" y="6830534"/>
            <a:ext cx="14218170" cy="479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68"/>
              </a:lnSpc>
              <a:spcBef>
                <a:spcPct val="0"/>
              </a:spcBef>
            </a:pPr>
            <a:r>
              <a:rPr lang="en-US" sz="2899">
                <a:solidFill>
                  <a:srgbClr val="3B3B3B"/>
                </a:solidFill>
                <a:latin typeface="Roboto"/>
              </a:rPr>
              <a:t>Trabajamos desde la honestidad, el rigor y la transparencia</a:t>
            </a: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2"/>
          <a:srcRect t="36547" b="36547"/>
          <a:stretch>
            <a:fillRect/>
          </a:stretch>
        </p:blipFill>
        <p:spPr>
          <a:xfrm>
            <a:off x="515894" y="7893275"/>
            <a:ext cx="3038041" cy="816339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968727" y="8044633"/>
            <a:ext cx="2366029" cy="475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0"/>
              </a:lnSpc>
            </a:pPr>
            <a:r>
              <a:rPr lang="en-US" sz="2869">
                <a:solidFill>
                  <a:srgbClr val="000000"/>
                </a:solidFill>
                <a:latin typeface="Roboto Bold"/>
              </a:rPr>
              <a:t>Sostenibilidad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661284" y="7750934"/>
            <a:ext cx="14448691" cy="95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68"/>
              </a:lnSpc>
              <a:spcBef>
                <a:spcPct val="0"/>
              </a:spcBef>
            </a:pPr>
            <a:r>
              <a:rPr lang="en-US" sz="2899">
                <a:solidFill>
                  <a:srgbClr val="3B3B3B"/>
                </a:solidFill>
                <a:latin typeface="Roboto"/>
              </a:rPr>
              <a:t>Nos inspiramos en el desarrollo sostenible y responsable en su vertiente medioambiental, social y económica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1314</Words>
  <Application>Microsoft Macintosh PowerPoint</Application>
  <PresentationFormat>Personalizado</PresentationFormat>
  <Paragraphs>194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Roboto Italics</vt:lpstr>
      <vt:lpstr>Arial</vt:lpstr>
      <vt:lpstr>Roboto Bold</vt:lpstr>
      <vt:lpstr>Roboto</vt:lpstr>
      <vt:lpstr>Playlist Script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genérica BUS</dc:title>
  <cp:lastModifiedBy>ROSARIO GIL GARCIA</cp:lastModifiedBy>
  <cp:revision>9</cp:revision>
  <dcterms:created xsi:type="dcterms:W3CDTF">2006-08-16T00:00:00Z</dcterms:created>
  <dcterms:modified xsi:type="dcterms:W3CDTF">2021-12-15T21:41:07Z</dcterms:modified>
  <dc:identifier>DAErYQV47II</dc:identifier>
</cp:coreProperties>
</file>